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32" r:id="rId1"/>
  </p:sldMasterIdLst>
  <p:notesMasterIdLst>
    <p:notesMasterId r:id="rId38"/>
  </p:notesMasterIdLst>
  <p:sldIdLst>
    <p:sldId id="323" r:id="rId2"/>
    <p:sldId id="292" r:id="rId3"/>
    <p:sldId id="289" r:id="rId4"/>
    <p:sldId id="290" r:id="rId5"/>
    <p:sldId id="291" r:id="rId6"/>
    <p:sldId id="288" r:id="rId7"/>
    <p:sldId id="293" r:id="rId8"/>
    <p:sldId id="294" r:id="rId9"/>
    <p:sldId id="295" r:id="rId10"/>
    <p:sldId id="259" r:id="rId11"/>
    <p:sldId id="315" r:id="rId12"/>
    <p:sldId id="324" r:id="rId13"/>
    <p:sldId id="287" r:id="rId14"/>
    <p:sldId id="322" r:id="rId15"/>
    <p:sldId id="274" r:id="rId16"/>
    <p:sldId id="298" r:id="rId17"/>
    <p:sldId id="300" r:id="rId18"/>
    <p:sldId id="313" r:id="rId19"/>
    <p:sldId id="299" r:id="rId20"/>
    <p:sldId id="302" r:id="rId21"/>
    <p:sldId id="301" r:id="rId22"/>
    <p:sldId id="304" r:id="rId23"/>
    <p:sldId id="321" r:id="rId24"/>
    <p:sldId id="305" r:id="rId25"/>
    <p:sldId id="311" r:id="rId26"/>
    <p:sldId id="312" r:id="rId27"/>
    <p:sldId id="307" r:id="rId28"/>
    <p:sldId id="310" r:id="rId29"/>
    <p:sldId id="308" r:id="rId30"/>
    <p:sldId id="314" r:id="rId31"/>
    <p:sldId id="297" r:id="rId32"/>
    <p:sldId id="317" r:id="rId33"/>
    <p:sldId id="296" r:id="rId34"/>
    <p:sldId id="319" r:id="rId35"/>
    <p:sldId id="320" r:id="rId36"/>
    <p:sldId id="325" r:id="rId3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rk Sellke" initials="MS" lastIdx="2" clrIdx="0">
    <p:extLst>
      <p:ext uri="{19B8F6BF-5375-455C-9EA6-DF929625EA0E}">
        <p15:presenceInfo xmlns:p15="http://schemas.microsoft.com/office/powerpoint/2012/main" userId="S-1-5-21-2127521184-1604012920-1887927527-3564338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6671C"/>
    <a:srgbClr val="092BA7"/>
    <a:srgbClr val="C4AB2E"/>
    <a:srgbClr val="D4BD4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641" autoAdjust="0"/>
    <p:restoredTop sz="94911" autoAdjust="0"/>
  </p:normalViewPr>
  <p:slideViewPr>
    <p:cSldViewPr snapToGrid="0">
      <p:cViewPr>
        <p:scale>
          <a:sx n="75" d="100"/>
          <a:sy n="75" d="100"/>
        </p:scale>
        <p:origin x="168" y="5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commentAuthors" Target="commentAuthor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72EB04-8A9A-4863-A259-085C5A997DFC}" type="datetimeFigureOut">
              <a:rPr lang="en-US" smtClean="0"/>
              <a:t>9/25/19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971F5D-1FD9-4168-95F5-EFC7CE5C0F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7524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971F5D-1FD9-4168-95F5-EFC7CE5C0F6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6567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971F5D-1FD9-4168-95F5-EFC7CE5C0F6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2596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971F5D-1FD9-4168-95F5-EFC7CE5C0F6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8544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A4235-6ECF-4D94-84B3-B4828413E7E2}" type="datetimeFigureOut">
              <a:rPr lang="en-US" smtClean="0"/>
              <a:t>9/25/19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69ADF-A7A2-4A19-97C2-DF9E7EBC9D93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36250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A4235-6ECF-4D94-84B3-B4828413E7E2}" type="datetimeFigureOut">
              <a:rPr lang="en-US" smtClean="0"/>
              <a:t>9/25/19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69ADF-A7A2-4A19-97C2-DF9E7EBC9D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6992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A4235-6ECF-4D94-84B3-B4828413E7E2}" type="datetimeFigureOut">
              <a:rPr lang="en-US" smtClean="0"/>
              <a:t>9/25/19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69ADF-A7A2-4A19-97C2-DF9E7EBC9D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1462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A4235-6ECF-4D94-84B3-B4828413E7E2}" type="datetimeFigureOut">
              <a:rPr lang="en-US" smtClean="0"/>
              <a:t>9/25/19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69ADF-A7A2-4A19-97C2-DF9E7EBC9D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1627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A4235-6ECF-4D94-84B3-B4828413E7E2}" type="datetimeFigureOut">
              <a:rPr lang="en-US" smtClean="0"/>
              <a:t>9/25/19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69ADF-A7A2-4A19-97C2-DF9E7EBC9D93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76730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A4235-6ECF-4D94-84B3-B4828413E7E2}" type="datetimeFigureOut">
              <a:rPr lang="en-US" smtClean="0"/>
              <a:t>9/25/19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69ADF-A7A2-4A19-97C2-DF9E7EBC9D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8180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A4235-6ECF-4D94-84B3-B4828413E7E2}" type="datetimeFigureOut">
              <a:rPr lang="en-US" smtClean="0"/>
              <a:t>9/25/19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69ADF-A7A2-4A19-97C2-DF9E7EBC9D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9218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A4235-6ECF-4D94-84B3-B4828413E7E2}" type="datetimeFigureOut">
              <a:rPr lang="en-US" smtClean="0"/>
              <a:t>9/25/19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69ADF-A7A2-4A19-97C2-DF9E7EBC9D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0318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A4235-6ECF-4D94-84B3-B4828413E7E2}" type="datetimeFigureOut">
              <a:rPr lang="en-US" smtClean="0"/>
              <a:t>9/25/19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69ADF-A7A2-4A19-97C2-DF9E7EBC9D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7288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64DA4235-6ECF-4D94-84B3-B4828413E7E2}" type="datetimeFigureOut">
              <a:rPr lang="en-US" smtClean="0"/>
              <a:t>9/25/19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5169ADF-A7A2-4A19-97C2-DF9E7EBC9D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5868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A4235-6ECF-4D94-84B3-B4828413E7E2}" type="datetimeFigureOut">
              <a:rPr lang="en-US" smtClean="0"/>
              <a:t>9/25/19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69ADF-A7A2-4A19-97C2-DF9E7EBC9D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9987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64DA4235-6ECF-4D94-84B3-B4828413E7E2}" type="datetimeFigureOut">
              <a:rPr lang="en-US" smtClean="0"/>
              <a:t>9/25/19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E5169ADF-A7A2-4A19-97C2-DF9E7EBC9D93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95675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3" r:id="rId1"/>
    <p:sldLayoutId id="2147483934" r:id="rId2"/>
    <p:sldLayoutId id="2147483935" r:id="rId3"/>
    <p:sldLayoutId id="2147483936" r:id="rId4"/>
    <p:sldLayoutId id="2147483937" r:id="rId5"/>
    <p:sldLayoutId id="2147483938" r:id="rId6"/>
    <p:sldLayoutId id="2147483939" r:id="rId7"/>
    <p:sldLayoutId id="2147483940" r:id="rId8"/>
    <p:sldLayoutId id="2147483941" r:id="rId9"/>
    <p:sldLayoutId id="2147483942" r:id="rId10"/>
    <p:sldLayoutId id="2147483943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ing.com/images/search?view=detailV2&amp;ccid=tYC5jpqI&amp;id=A4B7C2F15460DAE4B9E87FBAEACBE816F31F95F8&amp;thid=OIP.tYC5jpqITtLhsEDVxdekUQHaF1&amp;mediaurl=https://www.microsoft.com/en-us/research/wp-content/uploads/2017/07/avatar_user_33570_1499801190.jpg&amp;exph=2281&amp;expw=2897&amp;q=sebastien+bubeck&amp;simid=608003149930562482&amp;selectedIndex=6" TargetMode="External"/><Relationship Id="rId7" Type="http://schemas.openxmlformats.org/officeDocument/2006/relationships/image" Target="../media/image5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3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0334" y="112374"/>
            <a:ext cx="11509744" cy="1331655"/>
          </a:xfrm>
        </p:spPr>
        <p:txBody>
          <a:bodyPr>
            <a:normAutofit/>
          </a:bodyPr>
          <a:lstStyle/>
          <a:p>
            <a:pPr algn="ctr"/>
            <a:r>
              <a:rPr lang="en-US" sz="6000" dirty="0">
                <a:solidFill>
                  <a:schemeClr val="tx1"/>
                </a:solidFill>
              </a:rPr>
              <a:t>Chasing Convex Bodies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33207" y="1682257"/>
            <a:ext cx="9144000" cy="1655762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sz="2800" b="1" dirty="0">
                <a:solidFill>
                  <a:schemeClr val="tx1"/>
                </a:solidFill>
                <a:latin typeface="+mn-lt"/>
              </a:rPr>
              <a:t>Mark Sellke</a:t>
            </a:r>
          </a:p>
          <a:p>
            <a:pPr algn="ctr"/>
            <a:endParaRPr lang="en-US" sz="1600" b="1" dirty="0">
              <a:solidFill>
                <a:schemeClr val="tx1"/>
              </a:solidFill>
              <a:latin typeface="+mn-lt"/>
            </a:endParaRPr>
          </a:p>
          <a:p>
            <a:pPr algn="ctr"/>
            <a:r>
              <a:rPr lang="en-US" sz="1600" b="1" dirty="0">
                <a:solidFill>
                  <a:schemeClr val="tx1"/>
                </a:solidFill>
              </a:rPr>
              <a:t> Partially Based on WORK FROM Microsoft Research With:</a:t>
            </a:r>
          </a:p>
          <a:p>
            <a:pPr algn="ctr"/>
            <a:endParaRPr lang="en-US" sz="1600" b="1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4" name="Picture 2" descr="Image result for sebastien bubeck">
            <a:hlinkClick r:id="rId3"/>
            <a:extLst>
              <a:ext uri="{FF2B5EF4-FFF2-40B4-BE49-F238E27FC236}">
                <a16:creationId xmlns:a16="http://schemas.microsoft.com/office/drawing/2014/main" id="{D3238E52-BD9A-874A-B29B-7D48386820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6626" y="4474814"/>
            <a:ext cx="2257425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36351A1-271E-4946-AB6C-907ACA8A93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7177" y="4494025"/>
            <a:ext cx="1680963" cy="171562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F19A33D-A9B7-8F4A-B96B-0A11E9F0494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4915" y="4494357"/>
            <a:ext cx="1395103" cy="17152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5D7C018-6E40-5149-A2BE-3665DE549CAD}"/>
              </a:ext>
            </a:extLst>
          </p:cNvPr>
          <p:cNvSpPr txBox="1"/>
          <p:nvPr/>
        </p:nvSpPr>
        <p:spPr>
          <a:xfrm>
            <a:off x="4930860" y="3377354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8D9867-7B86-5A4C-98B2-9597CDC328C6}"/>
              </a:ext>
            </a:extLst>
          </p:cNvPr>
          <p:cNvSpPr txBox="1"/>
          <p:nvPr/>
        </p:nvSpPr>
        <p:spPr>
          <a:xfrm>
            <a:off x="7449341" y="3393781"/>
            <a:ext cx="4154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1, 3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F3D1F5-BB90-E043-AFC0-AB35D80BCFD6}"/>
              </a:ext>
            </a:extLst>
          </p:cNvPr>
          <p:cNvSpPr txBox="1"/>
          <p:nvPr/>
        </p:nvSpPr>
        <p:spPr>
          <a:xfrm>
            <a:off x="8716052" y="3382858"/>
            <a:ext cx="5116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4--&gt;5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CCD2DA5-99AF-CB46-B4A9-39A71FAE241D}"/>
              </a:ext>
            </a:extLst>
          </p:cNvPr>
          <p:cNvSpPr txBox="1"/>
          <p:nvPr/>
        </p:nvSpPr>
        <p:spPr>
          <a:xfrm>
            <a:off x="2738417" y="4000187"/>
            <a:ext cx="71929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1: MSR Redmond      2: Weizmann Institute    3: University of Washington 	4: Stanford 	5: CMU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50FAEFB-AF0A-CE4F-BC25-6A58B7C58FAE}"/>
              </a:ext>
            </a:extLst>
          </p:cNvPr>
          <p:cNvSpPr/>
          <p:nvPr/>
        </p:nvSpPr>
        <p:spPr>
          <a:xfrm>
            <a:off x="3095339" y="3490398"/>
            <a:ext cx="601973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Sébastien Bubeck, Bo’az Klartag, Yin Tat Lee, Yuanzhi Li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DB6E127-C589-9F4F-B26D-A8736C55D5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38382" y="4474814"/>
            <a:ext cx="1612666" cy="171529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1FC1597-7326-384C-903B-6EE694FFE78D}"/>
              </a:ext>
            </a:extLst>
          </p:cNvPr>
          <p:cNvSpPr txBox="1"/>
          <p:nvPr/>
        </p:nvSpPr>
        <p:spPr>
          <a:xfrm>
            <a:off x="7186127" y="1572578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4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C01BCAC-C5FB-1447-A92E-2CB484BF5CC0}"/>
              </a:ext>
            </a:extLst>
          </p:cNvPr>
          <p:cNvSpPr txBox="1"/>
          <p:nvPr/>
        </p:nvSpPr>
        <p:spPr>
          <a:xfrm>
            <a:off x="6334915" y="3393781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40695849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Previous Work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97279" y="1845734"/>
                <a:ext cx="10393105" cy="431352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[FL 93]:    Posed chasing convex bodies problem, gave competitive algorithm in d=2 dimensions.</a:t>
                </a:r>
              </a:p>
              <a:p>
                <a:pPr marL="0" indent="0">
                  <a:buNone/>
                </a:pPr>
                <a:r>
                  <a:rPr lang="en-US" b="0" dirty="0"/>
                  <a:t>	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ra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lower bound for Euclidean space,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 for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</m:sSubSup>
                  </m:oMath>
                </a14:m>
                <a:r>
                  <a:rPr lang="en-US" dirty="0"/>
                  <a:t> . Both based on faces of hypercube.</a:t>
                </a:r>
              </a:p>
              <a:p>
                <a:pPr marL="0" indent="0">
                  <a:buNone/>
                </a:pPr>
                <a:r>
                  <a:rPr lang="en-US" dirty="0"/>
                  <a:t>	Take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lit/>
                      </m:rPr>
                      <a:rPr lang="en-US" b="0" i="1" smtClean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}×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×…×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−1,1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en-US" dirty="0"/>
                  <a:t> for random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∈{±1}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r>
                  <a:rPr lang="en-US" dirty="0"/>
                  <a:t>[ABNPSS 16]: Affine subspaces can be chased with competitive ratio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r>
                  <a:rPr lang="en-US" dirty="0"/>
                  <a:t>[GW 19]: Dimension-independent competitive ratio for </a:t>
                </a:r>
                <a:r>
                  <a:rPr lang="en-US" b="1" dirty="0"/>
                  <a:t>strongly</a:t>
                </a:r>
                <a:r>
                  <a:rPr lang="en-US" dirty="0"/>
                  <a:t> convex functions.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tx1"/>
                    </a:solidFill>
                  </a:rPr>
                  <a:t>Observation: randomness does not help ALG. If we just average random paths to a deterministic path, expected movement decreases.</a:t>
                </a: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tx1"/>
                    </a:solidFill>
                  </a:rPr>
                  <a:t>Hence we only consider deterministic algorithms. This also means the results will hold even if the adversary can watch the algorithm’s choices and adapt. 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79" y="1845734"/>
                <a:ext cx="10393105" cy="4313526"/>
              </a:xfrm>
              <a:blipFill>
                <a:blip r:embed="rId2"/>
                <a:stretch>
                  <a:fillRect l="-1341" t="-14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99540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Chasing </a:t>
            </a:r>
            <a:r>
              <a:rPr lang="en-US" b="1" dirty="0"/>
              <a:t>Nested</a:t>
            </a:r>
            <a:r>
              <a:rPr lang="en-US" dirty="0"/>
              <a:t> Convex Bodies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97279" y="1845733"/>
                <a:ext cx="10661333" cy="435504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Chasing</a:t>
                </a:r>
                <a:r>
                  <a:rPr lang="en-US" b="1" dirty="0"/>
                  <a:t> nested</a:t>
                </a:r>
                <a:r>
                  <a:rPr lang="en-US" dirty="0"/>
                  <a:t> convex bodies: restriction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⊇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⊇.. .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Turns out to be a great stepping stone to the full problem.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Nested condition means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𝐶𝑜𝑠𝑡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𝑂𝑃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b="0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[BBEKU 17, ABN]: Greedy 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Θ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dirty="0"/>
                  <a:t>-competitive for nested chasing. Equivalent to studying the longest gradient descent trajectory staying in the unit ball. (Totally false for non-nested chasing!)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79" y="1845733"/>
                <a:ext cx="10661333" cy="4355041"/>
              </a:xfrm>
              <a:blipFill>
                <a:blip r:embed="rId2"/>
                <a:stretch>
                  <a:fillRect l="-1308" t="-14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rapezoid 3"/>
          <p:cNvSpPr/>
          <p:nvPr/>
        </p:nvSpPr>
        <p:spPr>
          <a:xfrm>
            <a:off x="7930228" y="2035479"/>
            <a:ext cx="3582444" cy="1258866"/>
          </a:xfrm>
          <a:prstGeom prst="trapezoid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8362376" y="2123161"/>
            <a:ext cx="2793304" cy="1089763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7838788" y="3202905"/>
            <a:ext cx="182880" cy="18288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8318535" y="2687053"/>
            <a:ext cx="182880" cy="18288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 rot="21018302">
            <a:off x="9159781" y="2473054"/>
            <a:ext cx="1658538" cy="1644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9065425" y="2490198"/>
            <a:ext cx="182880" cy="18288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8005384" y="2869933"/>
            <a:ext cx="313151" cy="3429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8501415" y="2581638"/>
            <a:ext cx="518577" cy="1943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9267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1" animBg="1"/>
      <p:bldP spid="5" grpId="0" animBg="1"/>
      <p:bldP spid="7" grpId="0" animBg="1"/>
      <p:bldP spid="8" grpId="0" animBg="1"/>
      <p:bldP spid="10" grpId="0" animBg="1"/>
      <p:bldP spid="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2297B0-3062-424B-B851-94680F18B8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Simpler Formulation of Nested Chasing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7FD8178-FF9C-AC40-8425-F0084F67AB6F}"/>
              </a:ext>
            </a:extLst>
          </p:cNvPr>
          <p:cNvGrpSpPr/>
          <p:nvPr/>
        </p:nvGrpSpPr>
        <p:grpSpPr>
          <a:xfrm>
            <a:off x="7128982" y="1873979"/>
            <a:ext cx="4390976" cy="4260925"/>
            <a:chOff x="7128982" y="1873979"/>
            <a:chExt cx="4390976" cy="4260925"/>
          </a:xfrm>
        </p:grpSpPr>
        <p:sp>
          <p:nvSpPr>
            <p:cNvPr id="11" name="Snip Single Corner Rectangle 10">
              <a:extLst>
                <a:ext uri="{FF2B5EF4-FFF2-40B4-BE49-F238E27FC236}">
                  <a16:creationId xmlns:a16="http://schemas.microsoft.com/office/drawing/2014/main" id="{2159E918-DF4C-7844-9232-1391A96BE8F3}"/>
                </a:ext>
              </a:extLst>
            </p:cNvPr>
            <p:cNvSpPr/>
            <p:nvPr/>
          </p:nvSpPr>
          <p:spPr>
            <a:xfrm>
              <a:off x="9454091" y="1992512"/>
              <a:ext cx="2065867" cy="3302000"/>
            </a:xfrm>
            <a:prstGeom prst="snip1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ardrop 19">
              <a:extLst>
                <a:ext uri="{FF2B5EF4-FFF2-40B4-BE49-F238E27FC236}">
                  <a16:creationId xmlns:a16="http://schemas.microsoft.com/office/drawing/2014/main" id="{A8638CCB-B99D-474E-A3E4-9EDB253B7FF9}"/>
                </a:ext>
              </a:extLst>
            </p:cNvPr>
            <p:cNvSpPr/>
            <p:nvPr/>
          </p:nvSpPr>
          <p:spPr>
            <a:xfrm>
              <a:off x="9848545" y="2103500"/>
              <a:ext cx="1552880" cy="2312152"/>
            </a:xfrm>
            <a:prstGeom prst="teardrop">
              <a:avLst>
                <a:gd name="adj" fmla="val 77419"/>
              </a:avLst>
            </a:prstGeom>
            <a:solidFill>
              <a:schemeClr val="bg1">
                <a:lumMod val="85000"/>
              </a:schemeClr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Parallelogram 20">
              <a:extLst>
                <a:ext uri="{FF2B5EF4-FFF2-40B4-BE49-F238E27FC236}">
                  <a16:creationId xmlns:a16="http://schemas.microsoft.com/office/drawing/2014/main" id="{AA0273D4-D5F6-CF42-B9D5-66CD2DB466A9}"/>
                </a:ext>
              </a:extLst>
            </p:cNvPr>
            <p:cNvSpPr/>
            <p:nvPr/>
          </p:nvSpPr>
          <p:spPr>
            <a:xfrm>
              <a:off x="10374372" y="2380920"/>
              <a:ext cx="681567" cy="905205"/>
            </a:xfrm>
            <a:prstGeom prst="parallelogram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5C5E3D4-233E-444D-9B81-FDC0B2C1D4E7}"/>
                </a:ext>
              </a:extLst>
            </p:cNvPr>
            <p:cNvSpPr/>
            <p:nvPr/>
          </p:nvSpPr>
          <p:spPr>
            <a:xfrm>
              <a:off x="7128982" y="1873979"/>
              <a:ext cx="4272443" cy="4260925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083C34DC-4948-1B44-8C90-4BFB242A3004}"/>
                </a:ext>
              </a:extLst>
            </p:cNvPr>
            <p:cNvSpPr/>
            <p:nvPr/>
          </p:nvSpPr>
          <p:spPr>
            <a:xfrm>
              <a:off x="8741385" y="3482171"/>
              <a:ext cx="1047639" cy="1044543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9A6295A6-314C-D44A-9C70-637C5741CBF8}"/>
                </a:ext>
              </a:extLst>
            </p:cNvPr>
            <p:cNvSpPr/>
            <p:nvPr/>
          </p:nvSpPr>
          <p:spPr>
            <a:xfrm>
              <a:off x="8215559" y="2943892"/>
              <a:ext cx="2099292" cy="2121102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E36E9241-AAFC-1D4B-8DC9-046E7305B306}"/>
                </a:ext>
              </a:extLst>
            </p:cNvPr>
            <p:cNvSpPr/>
            <p:nvPr/>
          </p:nvSpPr>
          <p:spPr>
            <a:xfrm>
              <a:off x="9204995" y="3948058"/>
              <a:ext cx="120418" cy="112767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ontent Placeholder 2">
                <a:extLst>
                  <a:ext uri="{FF2B5EF4-FFF2-40B4-BE49-F238E27FC236}">
                    <a16:creationId xmlns:a16="http://schemas.microsoft.com/office/drawing/2014/main" id="{6D8F65CF-AA5A-174E-B91A-CB5F8CA5063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43808" y="1873979"/>
                <a:ext cx="6225653" cy="4236508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Suppose we can keep online movement at most CR for any nested chasing problem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is a R-radius ball.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Then by a doubling trick, we get a 4C-competitive algorithm for nested chasing. Just restart every power of 2.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Now there is no OPT to consider, so easier to think about. Therefore, we use “nested convex body chasing” to mean the reduced problem, equivalent up to this factor 4:</a:t>
                </a:r>
              </a:p>
              <a:p>
                <a:pPr marL="0" indent="0">
                  <a:buNone/>
                </a:pPr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:r>
                  <a:rPr lang="en-US" b="1" dirty="0"/>
                  <a:t>Minimize movement for chasing nested bodies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𝑲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b="1" dirty="0"/>
                  <a:t> a unit ball</a:t>
                </a:r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23" name="Content Placeholder 2">
                <a:extLst>
                  <a:ext uri="{FF2B5EF4-FFF2-40B4-BE49-F238E27FC236}">
                    <a16:creationId xmlns:a16="http://schemas.microsoft.com/office/drawing/2014/main" id="{6D8F65CF-AA5A-174E-B91A-CB5F8CA5063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43808" y="1873979"/>
                <a:ext cx="6225653" cy="4236508"/>
              </a:xfrm>
              <a:blipFill>
                <a:blip r:embed="rId2"/>
                <a:stretch>
                  <a:fillRect l="-2236" t="-2395" r="-20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86712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E3217BE-7D8E-7C48-BCAD-C867FA45F1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79" y="2033299"/>
            <a:ext cx="9144000" cy="6858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97279" y="2161886"/>
                <a:ext cx="10589896" cy="4483629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Idea for nested chasing: if we are at the middle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, then anytime we are forced to move, the convex body shrinks significantly.</a:t>
                </a:r>
              </a:p>
              <a:p>
                <a:r>
                  <a:rPr lang="en-US" b="0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is the </a:t>
                </a:r>
                <a:r>
                  <a:rPr lang="en-US" b="1" dirty="0"/>
                  <a:t>center of mass </a:t>
                </a:r>
                <a:r>
                  <a:rPr lang="en-US" dirty="0"/>
                  <a:t>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, then every request forcing movement shrinks the volume by a constant factor (Grunbaum’s inequality). If this leads to small diameter quickly, movement is small.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If the sets stay long but become very thin, we don’t get small diameter. However we can split into long/short directions, move only in short directions until long directions shrink. This now works.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79" y="2161886"/>
                <a:ext cx="10589896" cy="4483629"/>
              </a:xfrm>
              <a:blipFill>
                <a:blip r:embed="rId3"/>
                <a:stretch>
                  <a:fillRect l="-1317" t="-1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286603"/>
            <a:ext cx="10589896" cy="1450757"/>
          </a:xfrm>
        </p:spPr>
        <p:txBody>
          <a:bodyPr/>
          <a:lstStyle/>
          <a:p>
            <a:r>
              <a:rPr lang="en-US" dirty="0"/>
              <a:t>Previously: Recursive Bare-Hands Approach</a:t>
            </a:r>
          </a:p>
        </p:txBody>
      </p:sp>
    </p:spTree>
    <p:extLst>
      <p:ext uri="{BB962C8B-B14F-4D97-AF65-F5344CB8AC3E}">
        <p14:creationId xmlns:p14="http://schemas.microsoft.com/office/powerpoint/2010/main" val="947974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3E257-B632-6242-848E-FF1C2EB22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From Recursive Bare-Hands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960DEC5-717B-8849-A250-35E40F33211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[ABCGL 18]: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</m:acc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</m:oMath>
                </a14:m>
                <a:r>
                  <a:rPr lang="en-US" dirty="0"/>
                  <a:t> for nested chasing in any norm.</a:t>
                </a:r>
              </a:p>
              <a:p>
                <a:r>
                  <a:rPr lang="en-US" dirty="0"/>
                  <a:t>[BKLL</a:t>
                </a:r>
                <a:r>
                  <a:rPr lang="en-US" b="1" dirty="0"/>
                  <a:t>S</a:t>
                </a:r>
                <a:r>
                  <a:rPr lang="en-US" dirty="0"/>
                  <a:t> 18]: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</m:acc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</m:rad>
                      </m:e>
                    </m:d>
                  </m:oMath>
                </a14:m>
                <a:r>
                  <a:rPr lang="en-US" dirty="0"/>
                  <a:t> for nested chasing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, nearly optimal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</m:acc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func>
                              <m:func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dirty="0">
                                    <a:latin typeface="Cambria Math" panose="02040503050406030204" pitchFamily="18" charset="0"/>
                                  </a:rPr>
                                  <m:t>max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i="1" dirty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i="1" dirty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  <m:t>,1−</m:t>
                                    </m:r>
                                    <m:f>
                                      <m:fPr>
                                        <m:ctrlPr>
                                          <a:rPr lang="en-US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i="1" dirty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i="1" dirty="0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</m:func>
                          </m:sup>
                        </m:sSup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in all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p>
                  </m:oMath>
                </a14:m>
                <a:r>
                  <a:rPr lang="en-US" dirty="0"/>
                  <a:t> - used center of mass of the body weighted by a Gaussian density.</a:t>
                </a:r>
              </a:p>
              <a:p>
                <a:r>
                  <a:rPr lang="en-US" dirty="0"/>
                  <a:t>[BLL</a:t>
                </a:r>
                <a:r>
                  <a:rPr lang="en-US" b="1" dirty="0"/>
                  <a:t>S </a:t>
                </a:r>
                <a:r>
                  <a:rPr lang="en-US" dirty="0"/>
                  <a:t>18]: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𝑂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dirty="0"/>
                  <a:t> competitive ratio for non-nested chasing. Break into phases, and treat the set of low-movement OPT locations as a nested problem during each phase. Recursion on scale and dimension becomes more complicated and leads to exponential dimension dependence.</a:t>
                </a:r>
              </a:p>
              <a:p>
                <a:endParaRPr lang="en-US" dirty="0"/>
              </a:p>
              <a:p>
                <a:r>
                  <a:rPr lang="en-US" dirty="0"/>
                  <a:t>This approach works great for the nested case. For the general problem we need to induct on dimension, which ends up being too crude.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960DEC5-717B-8849-A250-35E40F33211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04" t="-1258" r="-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67182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New Approach: Steiner Point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845734"/>
                <a:ext cx="10379038" cy="3619401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sz="1800" dirty="0">
                    <a:solidFill>
                      <a:schemeClr val="tx1"/>
                    </a:solidFill>
                  </a:rPr>
                  <a:t>[PY 89]: Steiner point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</a:rPr>
                  <a:t> has the </a:t>
                </a:r>
                <a:r>
                  <a:rPr lang="en-US" sz="1800" b="1" dirty="0">
                    <a:solidFill>
                      <a:schemeClr val="tx1"/>
                    </a:solidFill>
                  </a:rPr>
                  <a:t>exact minimum</a:t>
                </a:r>
                <a:r>
                  <a:rPr lang="en-US" sz="18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800" dirty="0">
                    <a:solidFill>
                      <a:schemeClr val="tx1"/>
                    </a:solidFill>
                  </a:rPr>
                  <a:t>-Lipschitz constant among selectors which is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Θ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</m:rad>
                      </m:e>
                    </m:d>
                    <m: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18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en-US" sz="1800" dirty="0">
                    <a:solidFill>
                      <a:schemeClr val="tx1"/>
                    </a:solidFill>
                  </a:rPr>
                  <a:t>[BKLL</a:t>
                </a:r>
                <a:r>
                  <a:rPr lang="en-US" sz="1800" b="1" dirty="0">
                    <a:solidFill>
                      <a:schemeClr val="tx1"/>
                    </a:solidFill>
                  </a:rPr>
                  <a:t>S </a:t>
                </a:r>
                <a:r>
                  <a:rPr lang="en-US" sz="1800" dirty="0">
                    <a:solidFill>
                      <a:schemeClr val="tx1"/>
                    </a:solidFill>
                  </a:rPr>
                  <a:t>18]: for </a:t>
                </a:r>
                <a:r>
                  <a:rPr lang="en-US" sz="1800" b="1" dirty="0">
                    <a:solidFill>
                      <a:schemeClr val="tx1"/>
                    </a:solidFill>
                  </a:rPr>
                  <a:t>nested</a:t>
                </a:r>
                <a:r>
                  <a:rPr lang="en-US" sz="1800" dirty="0">
                    <a:solidFill>
                      <a:schemeClr val="tx1"/>
                    </a:solidFill>
                  </a:rPr>
                  <a:t> chasing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800" dirty="0">
                    <a:solidFill>
                      <a:schemeClr val="tx1"/>
                    </a:solidFill>
                  </a:rPr>
                  <a:t>, Steiner point has competitive ratio exactly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</a:rPr>
                  <a:t>.</a:t>
                </a:r>
              </a:p>
              <a:p>
                <a:pPr marL="0" indent="0">
                  <a:buNone/>
                </a:pPr>
                <a:r>
                  <a:rPr lang="en-US" sz="1800" dirty="0">
                    <a:solidFill>
                      <a:schemeClr val="tx1"/>
                    </a:solidFill>
                  </a:rPr>
                  <a:t>	Moreover, with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</a:rPr>
                  <a:t> requests, nearly optimal competitive ratio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ad>
                      <m:radPr>
                        <m:degHide m:val="on"/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m:rPr>
                            <m:sty m:val="p"/>
                          </m:rPr>
                          <a:rPr lang="en-US" sz="1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ra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</a:rPr>
                  <a:t>.</a:t>
                </a:r>
              </a:p>
              <a:p>
                <a:pPr marL="0" indent="0">
                  <a:buNone/>
                </a:pPr>
                <a:r>
                  <a:rPr lang="en-US" sz="1800" dirty="0">
                    <a:solidFill>
                      <a:schemeClr val="tx1"/>
                    </a:solidFill>
                  </a:rPr>
                  <a:t>	In fact, for any fixed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</a:rPr>
                  <a:t> Steiner point is the </a:t>
                </a:r>
                <a:r>
                  <a:rPr lang="en-US" sz="1800" b="1" dirty="0">
                    <a:solidFill>
                      <a:schemeClr val="tx1"/>
                    </a:solidFill>
                  </a:rPr>
                  <a:t>exact optimal memoryless algorithm </a:t>
                </a:r>
                <a:r>
                  <a:rPr lang="en-US" sz="1800" dirty="0">
                    <a:solidFill>
                      <a:schemeClr val="tx1"/>
                    </a:solidFill>
                  </a:rPr>
                  <a:t>in some sense. </a:t>
                </a:r>
              </a:p>
              <a:p>
                <a:pPr marL="0" indent="0">
                  <a:buNone/>
                </a:pPr>
                <a:r>
                  <a:rPr lang="en-US" sz="1800" dirty="0">
                    <a:solidFill>
                      <a:schemeClr val="tx1"/>
                    </a:solidFill>
                  </a:rPr>
                  <a:t>	(But we can do better using memory – Steiner point is purely a function of the current request.)</a:t>
                </a:r>
                <a:endParaRPr lang="en-US" sz="1800" b="1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en-US" sz="1800" dirty="0">
                    <a:solidFill>
                      <a:schemeClr val="tx1"/>
                    </a:solidFill>
                  </a:rPr>
                  <a:t>Later extended to </a:t>
                </a:r>
                <a:r>
                  <a:rPr lang="en-US" sz="1800" b="1" dirty="0">
                    <a:solidFill>
                      <a:schemeClr val="tx1"/>
                    </a:solidFill>
                  </a:rPr>
                  <a:t>general</a:t>
                </a:r>
                <a:r>
                  <a:rPr lang="en-US" sz="1800" dirty="0">
                    <a:solidFill>
                      <a:schemeClr val="tx1"/>
                    </a:solidFill>
                  </a:rPr>
                  <a:t> chasing convex bodies in any norm:</a:t>
                </a:r>
              </a:p>
              <a:p>
                <a:pPr marL="0" indent="0">
                  <a:buNone/>
                </a:pPr>
                <a:endParaRPr lang="en-US" sz="18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en-US" sz="1800" dirty="0">
                    <a:solidFill>
                      <a:schemeClr val="tx1"/>
                    </a:solidFill>
                  </a:rPr>
                  <a:t>[AGGT 19]: Steiner point of work function’s </a:t>
                </a:r>
                <a:r>
                  <a:rPr lang="en-US" sz="1800" b="1" dirty="0">
                    <a:solidFill>
                      <a:schemeClr val="tx1"/>
                    </a:solidFill>
                  </a:rPr>
                  <a:t>level sets</a:t>
                </a:r>
                <a:r>
                  <a:rPr lang="en-US" sz="1800" dirty="0">
                    <a:solidFill>
                      <a:schemeClr val="tx1"/>
                    </a:solidFill>
                  </a:rPr>
                  <a:t> is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18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min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en-US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en-US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⋅</m:t>
                                    </m:r>
                                    <m:func>
                                      <m:funcPr>
                                        <m:ctrlPr>
                                          <a:rPr lang="en-US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80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en-US" sz="18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18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𝑇</m:t>
                                            </m:r>
                                          </m:e>
                                        </m:d>
                                      </m:e>
                                    </m:func>
                                  </m:e>
                                </m:rad>
                                <m: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d>
                          </m:e>
                        </m:func>
                      </m:e>
                    </m:d>
                  </m:oMath>
                </a14:m>
                <a:r>
                  <a:rPr lang="en-US" sz="1800" dirty="0">
                    <a:solidFill>
                      <a:schemeClr val="tx1"/>
                    </a:solidFill>
                  </a:rPr>
                  <a:t> competitive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800" dirty="0">
                    <a:solidFill>
                      <a:schemeClr val="tx1"/>
                    </a:solidFill>
                  </a:rPr>
                  <a:t>.</a:t>
                </a:r>
              </a:p>
              <a:p>
                <a:pPr marL="0" indent="0">
                  <a:buNone/>
                </a:pPr>
                <a:r>
                  <a:rPr lang="en-US" sz="1800" dirty="0">
                    <a:solidFill>
                      <a:schemeClr val="tx1"/>
                    </a:solidFill>
                  </a:rPr>
                  <a:t>[</a:t>
                </a:r>
                <a:r>
                  <a:rPr lang="en-US" sz="1800" b="1" dirty="0">
                    <a:solidFill>
                      <a:schemeClr val="tx1"/>
                    </a:solidFill>
                  </a:rPr>
                  <a:t>S </a:t>
                </a:r>
                <a:r>
                  <a:rPr lang="en-US" sz="1800" dirty="0">
                    <a:solidFill>
                      <a:schemeClr val="tx1"/>
                    </a:solidFill>
                  </a:rPr>
                  <a:t>19]: </a:t>
                </a:r>
                <a:r>
                  <a:rPr lang="en-US" sz="1800" b="1" dirty="0">
                    <a:solidFill>
                      <a:schemeClr val="tx1"/>
                    </a:solidFill>
                  </a:rPr>
                  <a:t>Functional Steiner Point</a:t>
                </a:r>
                <a:r>
                  <a:rPr lang="en-US" sz="1800" dirty="0">
                    <a:solidFill>
                      <a:schemeClr val="tx1"/>
                    </a:solidFill>
                  </a:rPr>
                  <a:t> of the work function achieves competitive ratio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</a:rPr>
                  <a:t> in </a:t>
                </a:r>
                <a:r>
                  <a:rPr lang="en-US" sz="1800" b="1" dirty="0">
                    <a:solidFill>
                      <a:schemeClr val="tx1"/>
                    </a:solidFill>
                  </a:rPr>
                  <a:t>any</a:t>
                </a:r>
                <a:r>
                  <a:rPr lang="en-US" sz="1800" dirty="0">
                    <a:solidFill>
                      <a:schemeClr val="tx1"/>
                    </a:solidFill>
                  </a:rPr>
                  <a:t> normed space. This is </a:t>
                </a:r>
                <a:r>
                  <a:rPr lang="en-US" sz="1800" b="1" dirty="0">
                    <a:solidFill>
                      <a:schemeClr val="tx1"/>
                    </a:solidFill>
                  </a:rPr>
                  <a:t>exactly tight </a:t>
                </a:r>
                <a:r>
                  <a:rPr lang="en-US" sz="1800" dirty="0">
                    <a:solidFill>
                      <a:schemeClr val="tx1"/>
                    </a:solidFill>
                  </a:rPr>
                  <a:t>for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</m:sSup>
                    <m:r>
                      <a:rPr lang="en-US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</a:rPr>
                  <a:t>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800" dirty="0">
                    <a:solidFill>
                      <a:schemeClr val="tx1"/>
                    </a:solidFill>
                  </a:rPr>
                  <a:t> we retain the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ad>
                      <m:radPr>
                        <m:degHide m:val="on"/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m:rPr>
                            <m:sty m:val="p"/>
                          </m:r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  <m:d>
                          <m:d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</m:d>
                      </m:e>
                    </m:rad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</a:rPr>
                  <a:t> competitive ratio. 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845734"/>
                <a:ext cx="10379038" cy="3619401"/>
              </a:xfrm>
              <a:blipFill>
                <a:blip r:embed="rId2"/>
                <a:stretch>
                  <a:fillRect l="-1221" t="-350" r="-122" b="-185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63216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What is the Steiner Point?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845734"/>
                <a:ext cx="10058400" cy="4071285"/>
              </a:xfrm>
              <a:ln>
                <a:noFill/>
              </a:ln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>
                    <a:solidFill>
                      <a:schemeClr val="tx1"/>
                    </a:solidFill>
                  </a:rPr>
                  <a:t>Definition ([</a:t>
                </a:r>
                <a:r>
                  <a:rPr lang="en-US" dirty="0" err="1">
                    <a:solidFill>
                      <a:schemeClr val="tx1"/>
                    </a:solidFill>
                  </a:rPr>
                  <a:t>Ste</a:t>
                </a:r>
                <a:r>
                  <a:rPr lang="en-US" dirty="0">
                    <a:solidFill>
                      <a:schemeClr val="tx1"/>
                    </a:solidFill>
                  </a:rPr>
                  <a:t> 1840]): the </a:t>
                </a:r>
                <a:r>
                  <a:rPr lang="en-US" b="1" dirty="0">
                    <a:solidFill>
                      <a:schemeClr val="tx1"/>
                    </a:solidFill>
                  </a:rPr>
                  <a:t>Steiner point</a:t>
                </a:r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of a convex set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bSup>
                      <m:sSub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is:</a:t>
                </a:r>
              </a:p>
              <a:p>
                <a:pPr marL="0" indent="0">
                  <a:buNone/>
                </a:pPr>
                <a:endParaRPr lang="en-US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supHide m:val="on"/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&lt;1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𝑑𝑣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solidFill>
                                <a:srgbClr val="C4AB2E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solidFill>
                                <a:srgbClr val="C4AB2E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nary>
                            <m:naryPr>
                              <m:supHide m:val="on"/>
                              <m:ctrlPr>
                                <a:rPr lang="en-US" b="0" i="1" smtClean="0">
                                  <a:solidFill>
                                    <a:srgbClr val="C4AB2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solidFill>
                                        <a:srgbClr val="C4AB2E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rgbClr val="C4AB2E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  <m:r>
                                <a:rPr lang="en-US" b="0" i="1" smtClean="0">
                                  <a:solidFill>
                                    <a:srgbClr val="C4AB2E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rgbClr val="C4AB2E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C4AB2E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C4AB2E"/>
                                      </a:solidFill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rgbClr val="C4AB2E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rgbClr val="C4AB2E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  <m:r>
                                <a:rPr lang="en-US" b="0" i="1" smtClean="0">
                                  <a:solidFill>
                                    <a:srgbClr val="C4AB2E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US" b="0" i="1" smtClean="0">
                                  <a:solidFill>
                                    <a:srgbClr val="C4AB2E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b="0" i="1" smtClean="0">
                                  <a:solidFill>
                                    <a:srgbClr val="C4AB2E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b="0" i="1" smtClean="0">
                                  <a:solidFill>
                                    <a:srgbClr val="C4AB2E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nary>
                        </m:e>
                      </m:nary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tx1"/>
                    </a:solidFill>
                  </a:rPr>
                  <a:t>Both integrals are normalized to be </a:t>
                </a:r>
                <a:r>
                  <a:rPr lang="en-US" b="1" dirty="0">
                    <a:solidFill>
                      <a:schemeClr val="tx1"/>
                    </a:solidFill>
                  </a:rPr>
                  <a:t>expectations</a:t>
                </a:r>
                <a:r>
                  <a:rPr lang="en-US" dirty="0">
                    <a:solidFill>
                      <a:schemeClr val="tx1"/>
                    </a:solidFill>
                  </a:rPr>
                  <a:t> over the unit ball and sphere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. And: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𝑎𝑟𝑔𝑚𝑎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          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C4AB2E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C4AB2E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C4AB2E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solidFill>
                                <a:srgbClr val="C4AB2E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C4AB2E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C4AB2E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solidFill>
                                <a:srgbClr val="C4AB2E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solidFill>
                                    <a:srgbClr val="C4AB2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rgbClr val="C4AB2E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b="0" i="1" smtClean="0">
                                  <a:solidFill>
                                    <a:srgbClr val="C4AB2E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solidFill>
                                    <a:srgbClr val="C4AB2E"/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b="0" i="1" smtClean="0">
                                  <a:solidFill>
                                    <a:srgbClr val="C4AB2E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solidFill>
                                    <a:srgbClr val="C4AB2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C4AB2E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solidFill>
                                    <a:srgbClr val="C4AB2E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US" b="0" i="1" smtClean="0">
                                  <a:solidFill>
                                    <a:srgbClr val="C4AB2E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rgbClr val="C4AB2E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C4AB2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C4AB2E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C4AB2E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solidFill>
                                    <a:srgbClr val="C4AB2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C4AB2E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rgbClr val="C4AB2E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b="0" i="1" smtClean="0">
                              <a:solidFill>
                                <a:srgbClr val="C4AB2E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b="0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endParaRPr lang="en-US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tx1"/>
                    </a:solidFill>
                  </a:rPr>
                  <a:t>First definition is </a:t>
                </a:r>
                <a:r>
                  <a:rPr lang="en-US" b="1" dirty="0">
                    <a:solidFill>
                      <a:srgbClr val="FF0000"/>
                    </a:solidFill>
                  </a:rPr>
                  <a:t>primal</a:t>
                </a:r>
                <a:r>
                  <a:rPr lang="en-US" dirty="0">
                    <a:solidFill>
                      <a:schemeClr val="tx1"/>
                    </a:solidFill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implies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by convexity. </a:t>
                </a: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tx1"/>
                    </a:solidFill>
                  </a:rPr>
                  <a:t>Second definition is </a:t>
                </a:r>
                <a:r>
                  <a:rPr lang="en-US" b="1" dirty="0">
                    <a:solidFill>
                      <a:srgbClr val="C4AB2E"/>
                    </a:solidFill>
                  </a:rPr>
                  <a:t>dual</a:t>
                </a:r>
                <a:r>
                  <a:rPr lang="en-US" dirty="0">
                    <a:solidFill>
                      <a:schemeClr val="tx1"/>
                    </a:solidFill>
                  </a:rPr>
                  <a:t>: we upper bound movement using this formula.</a:t>
                </a:r>
                <a:endParaRPr lang="en-US" dirty="0"/>
              </a:p>
              <a:p>
                <a:pPr marL="0" indent="0">
                  <a:buNone/>
                </a:pPr>
                <a:endParaRPr lang="en-US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845734"/>
                <a:ext cx="10058400" cy="4071285"/>
              </a:xfrm>
              <a:blipFill>
                <a:blip r:embed="rId2"/>
                <a:stretch>
                  <a:fillRect l="-1387" t="-1521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/>
          <p:cNvCxnSpPr>
            <a:cxnSpLocks/>
          </p:cNvCxnSpPr>
          <p:nvPr/>
        </p:nvCxnSpPr>
        <p:spPr>
          <a:xfrm flipV="1">
            <a:off x="1339703" y="4255198"/>
            <a:ext cx="917722" cy="11164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>
            <a:cxnSpLocks/>
          </p:cNvCxnSpPr>
          <p:nvPr/>
        </p:nvCxnSpPr>
        <p:spPr>
          <a:xfrm flipH="1">
            <a:off x="7100888" y="3720509"/>
            <a:ext cx="2808237" cy="323165"/>
          </a:xfrm>
          <a:prstGeom prst="straightConnector1">
            <a:avLst/>
          </a:prstGeom>
          <a:ln>
            <a:solidFill>
              <a:srgbClr val="C4AB2E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19054" y="3932033"/>
            <a:ext cx="16160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Extreme Point (Vector)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046851" y="3608867"/>
            <a:ext cx="18870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4AB2E"/>
                </a:solidFill>
              </a:rPr>
              <a:t>Support Function </a:t>
            </a:r>
          </a:p>
          <a:p>
            <a:r>
              <a:rPr lang="en-US" b="1" dirty="0">
                <a:solidFill>
                  <a:srgbClr val="C4AB2E"/>
                </a:solidFill>
              </a:rPr>
              <a:t>(Scalar)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19721" y="2843263"/>
            <a:ext cx="24688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6635393" y="2843263"/>
            <a:ext cx="246888" cy="0"/>
          </a:xfrm>
          <a:prstGeom prst="line">
            <a:avLst/>
          </a:prstGeom>
          <a:ln w="19050">
            <a:solidFill>
              <a:srgbClr val="C4AB2E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8297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the Primal Definition</a:t>
            </a:r>
          </a:p>
        </p:txBody>
      </p:sp>
      <p:sp>
        <p:nvSpPr>
          <p:cNvPr id="5" name="Trapezoid 4"/>
          <p:cNvSpPr/>
          <p:nvPr/>
        </p:nvSpPr>
        <p:spPr>
          <a:xfrm>
            <a:off x="5930928" y="3099391"/>
            <a:ext cx="3120655" cy="1642730"/>
          </a:xfrm>
          <a:prstGeom prst="trapezoid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/>
          <p:nvPr/>
        </p:nvCxnSpPr>
        <p:spPr>
          <a:xfrm flipH="1" flipV="1">
            <a:off x="6331906" y="2198318"/>
            <a:ext cx="12526" cy="9010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 flipV="1">
            <a:off x="5329824" y="2824619"/>
            <a:ext cx="1014610" cy="2747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8626257" y="2870152"/>
            <a:ext cx="968679" cy="2292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 flipV="1">
            <a:off x="8626257" y="2198317"/>
            <a:ext cx="12526" cy="9010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5930928" y="4742121"/>
            <a:ext cx="0" cy="9010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9047614" y="4742120"/>
            <a:ext cx="0" cy="9010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 rot="864906">
            <a:off x="6264934" y="3091839"/>
            <a:ext cx="56804" cy="7293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Arrow Connector 36"/>
          <p:cNvCxnSpPr/>
          <p:nvPr/>
        </p:nvCxnSpPr>
        <p:spPr>
          <a:xfrm flipH="1" flipV="1">
            <a:off x="4912350" y="4461421"/>
            <a:ext cx="1014610" cy="2747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Rectangle 38"/>
          <p:cNvSpPr/>
          <p:nvPr/>
        </p:nvSpPr>
        <p:spPr>
          <a:xfrm rot="15350770" flipV="1">
            <a:off x="8643922" y="3103137"/>
            <a:ext cx="81577" cy="741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Arrow Connector 40"/>
          <p:cNvCxnSpPr/>
          <p:nvPr/>
        </p:nvCxnSpPr>
        <p:spPr>
          <a:xfrm flipV="1">
            <a:off x="9047614" y="4506955"/>
            <a:ext cx="968679" cy="2292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 rot="16200000">
            <a:off x="5942723" y="4740223"/>
            <a:ext cx="61947" cy="7759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Arrow Connector 43"/>
          <p:cNvCxnSpPr/>
          <p:nvPr/>
        </p:nvCxnSpPr>
        <p:spPr>
          <a:xfrm>
            <a:off x="9047614" y="4736194"/>
            <a:ext cx="284276" cy="44331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 flipH="1">
            <a:off x="5246525" y="4748047"/>
            <a:ext cx="727172" cy="6194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42" idx="3"/>
          </p:cNvCxnSpPr>
          <p:nvPr/>
        </p:nvCxnSpPr>
        <p:spPr>
          <a:xfrm flipH="1">
            <a:off x="5079304" y="4748048"/>
            <a:ext cx="894393" cy="36515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42" idx="0"/>
          </p:cNvCxnSpPr>
          <p:nvPr/>
        </p:nvCxnSpPr>
        <p:spPr>
          <a:xfrm flipH="1">
            <a:off x="5812077" y="4779021"/>
            <a:ext cx="122821" cy="76374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 flipV="1">
            <a:off x="9055551" y="4736194"/>
            <a:ext cx="414126" cy="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>
            <a:off x="9055551" y="4736194"/>
            <a:ext cx="276339" cy="75401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V="1">
            <a:off x="8648455" y="2190528"/>
            <a:ext cx="173940" cy="92463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>
            <a:stCxn id="39" idx="3"/>
          </p:cNvCxnSpPr>
          <p:nvPr/>
        </p:nvCxnSpPr>
        <p:spPr>
          <a:xfrm flipV="1">
            <a:off x="8674736" y="2724411"/>
            <a:ext cx="380815" cy="37625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>
            <a:stCxn id="32" idx="0"/>
          </p:cNvCxnSpPr>
          <p:nvPr/>
        </p:nvCxnSpPr>
        <p:spPr>
          <a:xfrm flipH="1" flipV="1">
            <a:off x="5926960" y="2870152"/>
            <a:ext cx="375455" cy="22283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 flipH="1" flipV="1">
            <a:off x="6112701" y="2530258"/>
            <a:ext cx="228882" cy="58652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/>
              <p:cNvSpPr txBox="1"/>
              <p:nvPr/>
            </p:nvSpPr>
            <p:spPr>
              <a:xfrm>
                <a:off x="980061" y="2002522"/>
                <a:ext cx="4262495" cy="43186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supHide m:val="on"/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&lt;1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𝑑𝑣</m:t>
                        </m:r>
                      </m:e>
                    </m:nary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.</a:t>
                </a:r>
              </a:p>
              <a:p>
                <a:endParaRPr lang="en-US" dirty="0">
                  <a:solidFill>
                    <a:srgbClr val="FF000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𝑎𝑟𝑔𝑚𝑎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:endParaRPr lang="en-US" dirty="0">
                  <a:solidFill>
                    <a:srgbClr val="FF0000"/>
                  </a:solidFill>
                </a:endParaRPr>
              </a:p>
              <a:p>
                <a:endParaRPr lang="en-US" dirty="0">
                  <a:solidFill>
                    <a:srgbClr val="FF0000"/>
                  </a:solidFill>
                </a:endParaRPr>
              </a:p>
              <a:p>
                <a:r>
                  <a:rPr lang="en-US" dirty="0"/>
                  <a:t>The vector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dirty="0"/>
                  <a:t>is </a:t>
                </a:r>
                <a:r>
                  <a:rPr lang="en-US" dirty="0">
                    <a:solidFill>
                      <a:schemeClr val="tx1"/>
                    </a:solidFill>
                  </a:rPr>
                  <a:t>in the normal cone of </a:t>
                </a:r>
                <a:r>
                  <a:rPr lang="en-US" dirty="0"/>
                  <a:t>some</a:t>
                </a:r>
                <a:r>
                  <a:rPr lang="en-US" dirty="0">
                    <a:solidFill>
                      <a:schemeClr val="tx1"/>
                    </a:solidFill>
                  </a:rPr>
                  <a:t> extreme point of K – this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.</a:t>
                </a:r>
              </a:p>
              <a:p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𝔼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with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uniformly random </a:t>
                </a:r>
                <a:r>
                  <a:rPr lang="en-US" dirty="0"/>
                  <a:t>defines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.</a:t>
                </a:r>
              </a:p>
              <a:p>
                <a:endParaRPr lang="en-US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, therefore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</m:d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.</a:t>
                </a:r>
              </a:p>
              <a:p>
                <a:endParaRPr lang="en-US" dirty="0"/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Since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is homogenous we could take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here. Sphere vs ball matters later.</a:t>
                </a:r>
              </a:p>
            </p:txBody>
          </p:sp>
        </mc:Choice>
        <mc:Fallback xmlns="">
          <p:sp>
            <p:nvSpPr>
              <p:cNvPr id="72" name="TextBox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061" y="2002522"/>
                <a:ext cx="4262495" cy="4318683"/>
              </a:xfrm>
              <a:prstGeom prst="rect">
                <a:avLst/>
              </a:prstGeom>
              <a:blipFill>
                <a:blip r:embed="rId2"/>
                <a:stretch>
                  <a:fillRect l="-1187" t="-11730" b="-11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Oval 72"/>
          <p:cNvSpPr/>
          <p:nvPr/>
        </p:nvSpPr>
        <p:spPr>
          <a:xfrm>
            <a:off x="7399815" y="4037560"/>
            <a:ext cx="182880" cy="18288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/>
              <p:cNvSpPr txBox="1"/>
              <p:nvPr/>
            </p:nvSpPr>
            <p:spPr>
              <a:xfrm>
                <a:off x="7072198" y="3668228"/>
                <a:ext cx="70646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4" name="TextBox 7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2198" y="3668228"/>
                <a:ext cx="706466" cy="369332"/>
              </a:xfrm>
              <a:prstGeom prst="rect">
                <a:avLst/>
              </a:prstGeom>
              <a:blipFill>
                <a:blip r:embed="rId3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6" name="Straight Connector 75"/>
          <p:cNvCxnSpPr/>
          <p:nvPr/>
        </p:nvCxnSpPr>
        <p:spPr>
          <a:xfrm>
            <a:off x="1870675" y="2198317"/>
            <a:ext cx="18288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31861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the Dual Definition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rgbClr val="C4AB2E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i="1">
                          <a:solidFill>
                            <a:srgbClr val="C4AB2E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nary>
                        <m:naryPr>
                          <m:supHide m:val="on"/>
                          <m:ctrlPr>
                            <a:rPr lang="en-US" i="1">
                              <a:solidFill>
                                <a:srgbClr val="C4AB2E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solidFill>
                                    <a:srgbClr val="C4AB2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C4AB2E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US" i="1">
                              <a:solidFill>
                                <a:srgbClr val="C4AB2E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C4AB2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4AB2E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C4AB2E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C4AB2E"/>
                                      </a:solidFill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C4AB2E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solidFill>
                                    <a:srgbClr val="C4AB2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C4AB2E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US" i="1">
                              <a:solidFill>
                                <a:srgbClr val="C4AB2E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i="1">
                              <a:solidFill>
                                <a:srgbClr val="C4AB2E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i="1">
                              <a:solidFill>
                                <a:srgbClr val="C4AB2E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i="1">
                              <a:solidFill>
                                <a:srgbClr val="C4AB2E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b="0" i="1" smtClean="0">
                              <a:solidFill>
                                <a:srgbClr val="C4AB2E"/>
                              </a:solidFill>
                              <a:latin typeface="Cambria Math" panose="02040503050406030204" pitchFamily="18" charset="0"/>
                            </a:rPr>
                            <m:t>;            </m:t>
                          </m:r>
                        </m:e>
                      </m:nary>
                      <m:sSub>
                        <m:sSubPr>
                          <m:ctrlPr>
                            <a:rPr lang="en-US" i="1">
                              <a:solidFill>
                                <a:srgbClr val="C4AB2E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C4AB2E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C4AB2E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rgbClr val="C4AB2E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C4AB2E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i="1">
                          <a:solidFill>
                            <a:srgbClr val="C4AB2E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i="1">
                              <a:solidFill>
                                <a:srgbClr val="C4AB2E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solidFill>
                                    <a:srgbClr val="C4AB2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rgbClr val="C4AB2E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i="1">
                                  <a:solidFill>
                                    <a:srgbClr val="C4AB2E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solidFill>
                                    <a:srgbClr val="C4AB2E"/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i="1">
                                  <a:solidFill>
                                    <a:srgbClr val="C4AB2E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ctrlPr>
                                <a:rPr lang="en-US" i="1">
                                  <a:solidFill>
                                    <a:srgbClr val="C4AB2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C4AB2E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solidFill>
                                    <a:srgbClr val="C4AB2E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US" i="1">
                                  <a:solidFill>
                                    <a:srgbClr val="C4AB2E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US" i="1">
                              <a:solidFill>
                                <a:srgbClr val="C4AB2E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C4AB2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4AB2E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4AB2E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solidFill>
                                    <a:srgbClr val="C4AB2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C4AB2E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US" i="1">
                              <a:solidFill>
                                <a:srgbClr val="C4AB2E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i="1">
                              <a:solidFill>
                                <a:srgbClr val="C4AB2E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b="0" dirty="0"/>
                  <a:t>This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en-US" dirty="0"/>
                  <a:t> is </a:t>
                </a:r>
                <a:r>
                  <a:rPr lang="en-US" dirty="0">
                    <a:solidFill>
                      <a:schemeClr val="tx1"/>
                    </a:solidFill>
                  </a:rPr>
                  <a:t>called the </a:t>
                </a:r>
                <a:r>
                  <a:rPr lang="en-US" b="1" dirty="0">
                    <a:solidFill>
                      <a:schemeClr val="tx1"/>
                    </a:solidFill>
                  </a:rPr>
                  <a:t>support function</a:t>
                </a:r>
                <a:r>
                  <a:rPr lang="en-US" dirty="0">
                    <a:solidFill>
                      <a:schemeClr val="tx1"/>
                    </a:solidFill>
                  </a:rPr>
                  <a:t> of K. Two basic properties:</a:t>
                </a:r>
              </a:p>
              <a:p>
                <a:pPr marL="0" indent="0">
                  <a:buNone/>
                </a:pPr>
                <a:endParaRPr lang="en-US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tx1"/>
                    </a:solidFill>
                  </a:rPr>
                  <a:t>1.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⊆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iff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sSup>
                          <m:sSup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for all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.</a:t>
                </a:r>
              </a:p>
              <a:p>
                <a:pPr marL="0" indent="0">
                  <a:buNone/>
                </a:pPr>
                <a:endParaRPr lang="en-US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tx1"/>
                    </a:solidFill>
                  </a:rPr>
                  <a:t>2. The Hausdorff distance between </a:t>
                </a:r>
                <a:r>
                  <a:rPr lang="en-US" b="1" dirty="0">
                    <a:solidFill>
                      <a:schemeClr val="tx1"/>
                    </a:solidFill>
                  </a:rPr>
                  <a:t>convex</a:t>
                </a:r>
                <a:r>
                  <a:rPr lang="en-US" dirty="0">
                    <a:solidFill>
                      <a:schemeClr val="tx1"/>
                    </a:solidFill>
                  </a:rPr>
                  <a:t> sets is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distance between support functions: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=|</m:t>
                      </m:r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e>
                      </m:d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b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</m:sup>
                          </m:s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87" t="-32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Connector 3"/>
          <p:cNvCxnSpPr/>
          <p:nvPr/>
        </p:nvCxnSpPr>
        <p:spPr>
          <a:xfrm>
            <a:off x="3688449" y="2102465"/>
            <a:ext cx="182880" cy="0"/>
          </a:xfrm>
          <a:prstGeom prst="line">
            <a:avLst/>
          </a:prstGeom>
          <a:ln w="19050">
            <a:solidFill>
              <a:srgbClr val="C4AB2E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3960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The Definitions Agree?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984038" y="1737360"/>
                <a:ext cx="10058400" cy="460291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endParaRPr lang="en-US" sz="23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3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d>
                        <m:dPr>
                          <m:ctrlPr>
                            <a:rPr lang="en-US" sz="2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3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3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sz="23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3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supHide m:val="on"/>
                          <m:ctrlPr>
                            <a:rPr lang="en-US" sz="23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d>
                            <m:dPr>
                              <m:begChr m:val="|"/>
                              <m:endChr m:val="|"/>
                              <m:ctrlPr>
                                <a:rPr lang="en-US" sz="23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3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  <m:r>
                            <a:rPr lang="en-US" sz="23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&lt;1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3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3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3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3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US" sz="23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ctrlPr>
                                <a:rPr lang="en-US" sz="23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3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  <m:r>
                            <a:rPr lang="en-US" sz="23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𝑑𝑣</m:t>
                          </m:r>
                          <m:r>
                            <a:rPr lang="en-US" sz="23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300" i="1">
                              <a:solidFill>
                                <a:srgbClr val="C4AB2E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300" i="1">
                              <a:solidFill>
                                <a:srgbClr val="C4AB2E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nary>
                            <m:naryPr>
                              <m:supHide m:val="on"/>
                              <m:ctrlPr>
                                <a:rPr lang="en-US" sz="2300" i="1">
                                  <a:solidFill>
                                    <a:srgbClr val="C4AB2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300" i="1">
                                      <a:solidFill>
                                        <a:srgbClr val="C4AB2E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300" i="1">
                                      <a:solidFill>
                                        <a:srgbClr val="C4AB2E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  <m:r>
                                <a:rPr lang="en-US" sz="2300" i="1">
                                  <a:solidFill>
                                    <a:srgbClr val="C4AB2E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sz="2300" i="1">
                                      <a:solidFill>
                                        <a:srgbClr val="C4AB2E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300" i="1">
                                      <a:solidFill>
                                        <a:srgbClr val="C4AB2E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2300" i="1">
                                          <a:solidFill>
                                            <a:srgbClr val="C4AB2E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300" i="1">
                                          <a:solidFill>
                                            <a:srgbClr val="C4AB2E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e>
                                    <m:sub>
                                      <m:r>
                                        <a:rPr lang="en-US" sz="2300" i="1">
                                          <a:solidFill>
                                            <a:srgbClr val="C4AB2E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sub>
                              </m:sSub>
                              <m:d>
                                <m:dPr>
                                  <m:ctrlPr>
                                    <a:rPr lang="en-US" sz="2300" i="1">
                                      <a:solidFill>
                                        <a:srgbClr val="C4AB2E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300" i="1">
                                      <a:solidFill>
                                        <a:srgbClr val="C4AB2E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  <m:r>
                                <a:rPr lang="en-US" sz="2300" i="1" smtClean="0">
                                  <a:solidFill>
                                    <a:srgbClr val="C4AB2E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US" sz="2300" i="1">
                                  <a:solidFill>
                                    <a:srgbClr val="C4AB2E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sz="2300" i="1">
                                  <a:solidFill>
                                    <a:srgbClr val="C4AB2E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sz="2300" i="1">
                                  <a:solidFill>
                                    <a:srgbClr val="C4AB2E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sz="2300" dirty="0">
                  <a:solidFill>
                    <a:srgbClr val="C4AB2E"/>
                  </a:solidFill>
                </a:endParaRPr>
              </a:p>
              <a:p>
                <a:pPr marL="0" indent="0">
                  <a:buNone/>
                </a:pPr>
                <a:endParaRPr lang="en-US" sz="2300" dirty="0">
                  <a:solidFill>
                    <a:srgbClr val="C4AB2E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argmax</m:t>
                          </m:r>
                        </m:e>
                        <m:lim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lim>
                      </m:limLow>
                      <m:d>
                        <m:dPr>
                          <m:ctrlP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    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C4AB2E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C4AB2E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C4AB2E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rgbClr val="C4AB2E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C4AB2E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sz="2400" i="1">
                          <a:solidFill>
                            <a:srgbClr val="C4AB2E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i="1">
                              <a:solidFill>
                                <a:srgbClr val="C4AB2E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i="1">
                                  <a:solidFill>
                                    <a:srgbClr val="C4AB2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srgbClr val="C4AB2E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2400" i="1">
                                  <a:solidFill>
                                    <a:srgbClr val="C4AB2E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i="1">
                                  <a:solidFill>
                                    <a:srgbClr val="C4AB2E"/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2400" i="1">
                                  <a:solidFill>
                                    <a:srgbClr val="C4AB2E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C4AB2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C4AB2E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400" i="1">
                                  <a:solidFill>
                                    <a:srgbClr val="C4AB2E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US" sz="2400" i="1">
                                  <a:solidFill>
                                    <a:srgbClr val="C4AB2E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US" sz="2400" i="1">
                              <a:solidFill>
                                <a:srgbClr val="C4AB2E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C4AB2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C4AB2E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C4AB2E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C4AB2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C4AB2E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US" sz="2400" i="1" smtClean="0">
                              <a:solidFill>
                                <a:srgbClr val="C4AB2E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2400" i="1">
                              <a:solidFill>
                                <a:srgbClr val="C4AB2E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sz="2300" dirty="0">
                  <a:solidFill>
                    <a:srgbClr val="C4AB2E"/>
                  </a:solidFill>
                </a:endParaRPr>
              </a:p>
              <a:p>
                <a:pPr marL="0" indent="0">
                  <a:buNone/>
                </a:pPr>
                <a:r>
                  <a:rPr lang="en-US" sz="2300" dirty="0">
                    <a:solidFill>
                      <a:schemeClr val="tx1"/>
                    </a:solidFill>
                  </a:rPr>
                  <a:t>Key points: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23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3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𝛻</m:t>
                    </m:r>
                    <m:sSub>
                      <m:sSubPr>
                        <m:ctrlPr>
                          <a:rPr lang="en-US" sz="2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</m:sSub>
                    <m:r>
                      <a:rPr lang="en-US" sz="23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300" dirty="0">
                    <a:solidFill>
                      <a:schemeClr val="tx1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sz="2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acc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300" dirty="0">
                    <a:solidFill>
                      <a:schemeClr val="tx1"/>
                    </a:solidFill>
                  </a:rPr>
                  <a:t> is the outward normal to the sphere at </a:t>
                </a:r>
                <a14:m>
                  <m:oMath xmlns:m="http://schemas.openxmlformats.org/officeDocument/2006/math">
                    <m:r>
                      <a:rPr lang="en-US" sz="23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2300" dirty="0">
                    <a:solidFill>
                      <a:schemeClr val="tx1"/>
                    </a:solidFill>
                  </a:rPr>
                  <a:t>.</a:t>
                </a:r>
              </a:p>
              <a:p>
                <a:pPr marL="0" indent="0">
                  <a:buNone/>
                </a:pPr>
                <a:r>
                  <a:rPr lang="en-US" sz="2300" dirty="0">
                    <a:solidFill>
                      <a:schemeClr val="tx1"/>
                    </a:solidFill>
                  </a:rPr>
                  <a:t>General </a:t>
                </a:r>
                <a:r>
                  <a:rPr lang="en-US" sz="2300" b="1" dirty="0">
                    <a:solidFill>
                      <a:schemeClr val="tx1"/>
                    </a:solidFill>
                  </a:rPr>
                  <a:t>Gauss-Green</a:t>
                </a:r>
                <a:r>
                  <a:rPr lang="en-US" sz="2300" dirty="0">
                    <a:solidFill>
                      <a:schemeClr val="tx1"/>
                    </a:solidFill>
                  </a:rPr>
                  <a:t> Theorem (variant of Divergence Theorem): </a:t>
                </a:r>
                <a:endParaRPr lang="en-US" sz="23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supHide m:val="on"/>
                          <m:ctrlPr>
                            <a:rPr lang="en-US" sz="23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3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sub>
                        <m:sup/>
                        <m:e>
                          <m:r>
                            <a:rPr lang="en-US" sz="23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𝛻</m:t>
                          </m:r>
                          <m:r>
                            <a:rPr lang="en-US" sz="23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d>
                            <m:dPr>
                              <m:ctrlPr>
                                <a:rPr lang="en-US" sz="23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3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  <m:r>
                            <a:rPr lang="en-US" sz="23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𝑑𝑣</m:t>
                          </m:r>
                          <m:r>
                            <a:rPr lang="en-US" sz="23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nary>
                            <m:naryPr>
                              <m:supHide m:val="on"/>
                              <m:ctrlPr>
                                <a:rPr lang="en-US" sz="23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3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23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sub>
                            <m:sup/>
                            <m:e>
                              <m:r>
                                <a:rPr lang="en-US" sz="23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d>
                                <m:dPr>
                                  <m:ctrlPr>
                                    <a:rPr lang="en-US" sz="23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3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d>
                              <m:r>
                                <a:rPr lang="en-US" sz="23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3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3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sz="23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3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d>
                              <m:r>
                                <a:rPr lang="en-US" sz="23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𝑑𝑣</m:t>
                              </m:r>
                              <m:r>
                                <a:rPr lang="en-US" sz="23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sz="23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en-US" sz="2300" dirty="0">
                    <a:solidFill>
                      <a:schemeClr val="tx1"/>
                    </a:solidFill>
                  </a:rPr>
                  <a:t>Factor </a:t>
                </a:r>
                <a14:m>
                  <m:oMath xmlns:m="http://schemas.openxmlformats.org/officeDocument/2006/math">
                    <m:r>
                      <a:rPr lang="en-US" sz="23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sz="2300" dirty="0">
                    <a:solidFill>
                      <a:schemeClr val="tx1"/>
                    </a:solidFill>
                  </a:rPr>
                  <a:t> is from change in total measure – the colored integrals are normalized.</a:t>
                </a:r>
                <a:endParaRPr lang="en-US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en-US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en-US" dirty="0">
                  <a:solidFill>
                    <a:schemeClr val="tx1"/>
                  </a:solidFill>
                </a:endParaRPr>
              </a:p>
              <a:p>
                <a:endParaRPr lang="en-US" dirty="0">
                  <a:solidFill>
                    <a:schemeClr val="tx1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84038" y="1737360"/>
                <a:ext cx="10058400" cy="4602913"/>
              </a:xfrm>
              <a:blipFill>
                <a:blip r:embed="rId3"/>
                <a:stretch>
                  <a:fillRect l="-1639" t="-25344" b="-275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Connector 5"/>
          <p:cNvCxnSpPr/>
          <p:nvPr/>
        </p:nvCxnSpPr>
        <p:spPr>
          <a:xfrm>
            <a:off x="4097832" y="2427088"/>
            <a:ext cx="24688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6695709" y="2427088"/>
            <a:ext cx="246888" cy="0"/>
          </a:xfrm>
          <a:prstGeom prst="line">
            <a:avLst/>
          </a:prstGeom>
          <a:ln w="19050">
            <a:solidFill>
              <a:srgbClr val="C4AB2E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1B463A7-8563-4347-B032-599F9BDE26BB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8172451" y="5060083"/>
            <a:ext cx="942974" cy="140567"/>
          </a:xfrm>
          <a:prstGeom prst="straightConnector1">
            <a:avLst/>
          </a:prstGeom>
          <a:ln w="22225">
            <a:solidFill>
              <a:srgbClr val="7030A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4478578-20BF-E740-9B3F-C8D44055B69B}"/>
                  </a:ext>
                </a:extLst>
              </p:cNvPr>
              <p:cNvSpPr txBox="1"/>
              <p:nvPr/>
            </p:nvSpPr>
            <p:spPr>
              <a:xfrm>
                <a:off x="9115425" y="4614864"/>
                <a:ext cx="3076575" cy="8904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rgbClr val="7030A0"/>
                    </a:solidFill>
                  </a:rPr>
                  <a:t>Both sides measure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nary>
                      <m:naryPr>
                        <m:supHide m:val="on"/>
                        <m:ctrlPr>
                          <a:rPr lang="en-US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  <m:r>
                          <a:rPr lang="en-US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  <m:sup/>
                      <m:e>
                        <m:r>
                          <a:rPr lang="en-US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sz="24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  <m:r>
                          <a:rPr lang="en-US" sz="2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𝑑𝑣</m:t>
                        </m:r>
                      </m:e>
                    </m:nary>
                  </m:oMath>
                </a14:m>
                <a:endParaRPr lang="en-US" sz="24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4478578-20BF-E740-9B3F-C8D44055B6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5425" y="4614864"/>
                <a:ext cx="3076575" cy="890437"/>
              </a:xfrm>
              <a:prstGeom prst="rect">
                <a:avLst/>
              </a:prstGeom>
              <a:blipFill>
                <a:blip r:embed="rId4"/>
                <a:stretch>
                  <a:fillRect l="-6173" t="-39437" b="-11690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98008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0558" y="376076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The Chasing Convex Bodies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845734"/>
                <a:ext cx="10058400" cy="422312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solidFill>
                      <a:schemeClr val="tx1"/>
                    </a:solidFill>
                  </a:rPr>
                  <a:t>We are given a sequence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,…∈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of convex sets. </a:t>
                </a:r>
              </a:p>
              <a:p>
                <a:pPr marL="0" indent="0">
                  <a:buNone/>
                </a:pPr>
                <a:r>
                  <a:rPr lang="en-US" b="0" dirty="0">
                    <a:solidFill>
                      <a:schemeClr val="tx1"/>
                    </a:solidFill>
                  </a:rPr>
                  <a:t>After receiving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b="0" dirty="0">
                    <a:solidFill>
                      <a:schemeClr val="tx1"/>
                    </a:solidFill>
                  </a:rPr>
                  <a:t>, we (ALG) move online (i.e. in real time) to a point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b="0" dirty="0">
                    <a:solidFill>
                      <a:schemeClr val="tx1"/>
                    </a:solidFill>
                  </a:rPr>
                  <a:t>.</a:t>
                </a:r>
              </a:p>
              <a:p>
                <a:pPr marL="0" indent="0">
                  <a:buNone/>
                </a:pPr>
                <a:r>
                  <a:rPr lang="en-US" b="0" dirty="0">
                    <a:solidFill>
                      <a:schemeClr val="tx1"/>
                    </a:solidFill>
                  </a:rPr>
                  <a:t>We want to minimize our movement,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b="0" dirty="0">
                    <a:solidFill>
                      <a:schemeClr val="tx1"/>
                    </a:solidFill>
                  </a:rPr>
                  <a:t> the origin:</a:t>
                </a:r>
              </a:p>
              <a:p>
                <a:pPr marL="0" indent="0">
                  <a:buNone/>
                </a:pPr>
                <a:endParaRPr lang="en-US" b="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𝐶𝑜𝑠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𝐴𝐿𝐺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</m:nary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tx1"/>
                    </a:solidFill>
                  </a:rPr>
                  <a:t>We compare to a benchmark, </a:t>
                </a:r>
                <a:r>
                  <a:rPr lang="en-US" b="1" dirty="0">
                    <a:solidFill>
                      <a:schemeClr val="tx1"/>
                    </a:solidFill>
                  </a:rPr>
                  <a:t>OPT</a:t>
                </a:r>
                <a:r>
                  <a:rPr lang="en-US" dirty="0">
                    <a:solidFill>
                      <a:schemeClr val="tx1"/>
                    </a:solidFill>
                  </a:rPr>
                  <a:t>, the offline optimum who can see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in advance. </a:t>
                </a:r>
              </a:p>
              <a:p>
                <a:pPr marL="0" indent="0">
                  <a:buNone/>
                </a:pPr>
                <a:r>
                  <a:rPr lang="en-US" b="0" dirty="0">
                    <a:solidFill>
                      <a:schemeClr val="tx1"/>
                    </a:solidFill>
                  </a:rPr>
                  <a:t>Aim: ensure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𝐶𝑜𝑠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𝐴𝐿𝐺</m:t>
                            </m:r>
                          </m:e>
                        </m:d>
                      </m:num>
                      <m:den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𝐶𝑜𝑠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𝑂𝑃𝑇</m:t>
                            </m:r>
                          </m:e>
                        </m:d>
                      </m:den>
                    </m:f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. If an algorithm achieves this,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is its </a:t>
                </a:r>
                <a:r>
                  <a:rPr lang="en-US" b="1" dirty="0">
                    <a:solidFill>
                      <a:schemeClr val="tx1"/>
                    </a:solidFill>
                  </a:rPr>
                  <a:t>competitive ratio.</a:t>
                </a:r>
                <a:endParaRPr lang="en-US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tx1"/>
                    </a:solidFill>
                  </a:rPr>
                  <a:t>Problem: Can we achieve a finite competitive ratio? How small can we keep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?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845734"/>
                <a:ext cx="10058400" cy="4223126"/>
              </a:xfrm>
              <a:blipFill>
                <a:blip r:embed="rId2"/>
                <a:stretch>
                  <a:fillRect l="-1387" t="-1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/>
          <p:cNvGrpSpPr/>
          <p:nvPr/>
        </p:nvGrpSpPr>
        <p:grpSpPr>
          <a:xfrm>
            <a:off x="8302927" y="2272146"/>
            <a:ext cx="1903254" cy="1271570"/>
            <a:chOff x="8302927" y="2272146"/>
            <a:chExt cx="1903254" cy="1271570"/>
          </a:xfrm>
        </p:grpSpPr>
        <p:grpSp>
          <p:nvGrpSpPr>
            <p:cNvPr id="8" name="Group 7"/>
            <p:cNvGrpSpPr/>
            <p:nvPr/>
          </p:nvGrpSpPr>
          <p:grpSpPr>
            <a:xfrm>
              <a:off x="9060872" y="2272146"/>
              <a:ext cx="1145309" cy="1271570"/>
              <a:chOff x="9060872" y="2272146"/>
              <a:chExt cx="1145309" cy="1271570"/>
            </a:xfrm>
          </p:grpSpPr>
          <p:sp>
            <p:nvSpPr>
              <p:cNvPr id="4" name="Trapezoid 3"/>
              <p:cNvSpPr/>
              <p:nvPr/>
            </p:nvSpPr>
            <p:spPr>
              <a:xfrm>
                <a:off x="9060872" y="2272146"/>
                <a:ext cx="1145309" cy="1271570"/>
              </a:xfrm>
              <a:prstGeom prst="trapezoid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" name="Oval 4"/>
              <p:cNvSpPr/>
              <p:nvPr/>
            </p:nvSpPr>
            <p:spPr>
              <a:xfrm>
                <a:off x="9633526" y="2907931"/>
                <a:ext cx="147782" cy="157018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TextBox 5"/>
                  <p:cNvSpPr txBox="1"/>
                  <p:nvPr/>
                </p:nvSpPr>
                <p:spPr>
                  <a:xfrm>
                    <a:off x="9399134" y="2272146"/>
                    <a:ext cx="468783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6" name="TextBox 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399134" y="2272146"/>
                    <a:ext cx="468783" cy="369332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TextBox 6"/>
                  <p:cNvSpPr txBox="1"/>
                  <p:nvPr/>
                </p:nvSpPr>
                <p:spPr>
                  <a:xfrm>
                    <a:off x="9340528" y="2986440"/>
                    <a:ext cx="446532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oMath>
                      </m:oMathPara>
                    </a14:m>
                    <a:endParaRPr lang="en-US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" name="TextBox 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340528" y="2986440"/>
                    <a:ext cx="446532" cy="36933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9" name="Oval 8"/>
            <p:cNvSpPr/>
            <p:nvPr/>
          </p:nvSpPr>
          <p:spPr>
            <a:xfrm>
              <a:off x="8488217" y="2907931"/>
              <a:ext cx="147782" cy="15701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Straight Arrow Connector 10"/>
            <p:cNvCxnSpPr>
              <a:endCxn id="7" idx="0"/>
            </p:cNvCxnSpPr>
            <p:nvPr/>
          </p:nvCxnSpPr>
          <p:spPr>
            <a:xfrm>
              <a:off x="8700654" y="2986440"/>
              <a:ext cx="86314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/>
                <p:cNvSpPr txBox="1"/>
                <p:nvPr/>
              </p:nvSpPr>
              <p:spPr>
                <a:xfrm>
                  <a:off x="8302927" y="3040663"/>
                  <a:ext cx="66614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2" name="TextBox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02927" y="3040663"/>
                  <a:ext cx="666144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693195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Steiner Point is a Lipschitz Selector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845734"/>
                <a:ext cx="10058400" cy="436899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solidFill>
                      <a:schemeClr val="tx1"/>
                    </a:solidFill>
                  </a:rPr>
                  <a:t>Classical Theorem: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</m:d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d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𝑂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ad>
                                <m:radPr>
                                  <m:degHide m:val="on"/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</m:rad>
                            </m:e>
                          </m:d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⋅ ||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||</m:t>
                          </m:r>
                        </m:e>
                        <m:sub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</m:sup>
                          </m:sSup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b="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en-US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tx1"/>
                    </a:solidFill>
                  </a:rPr>
                  <a:t>Proof: With suboptimal factor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via the triangle inequality: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i="1">
                          <a:solidFill>
                            <a:srgbClr val="C4AB2E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i="1">
                          <a:solidFill>
                            <a:srgbClr val="C4AB2E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nary>
                        <m:naryPr>
                          <m:supHide m:val="on"/>
                          <m:ctrlPr>
                            <a:rPr lang="en-US" i="1">
                              <a:solidFill>
                                <a:srgbClr val="C4AB2E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solidFill>
                                    <a:srgbClr val="C4AB2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C4AB2E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US" i="1">
                              <a:solidFill>
                                <a:srgbClr val="C4AB2E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C4AB2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C4AB2E"/>
                                  </a:solidFill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i="1">
                                  <a:solidFill>
                                    <a:srgbClr val="C4AB2E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C4AB2E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solidFill>
                                    <a:srgbClr val="C4AB2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C4AB2E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rgbClr val="C4AB2E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C4AB2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C4AB2E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lang="en-US" b="0" i="1" smtClean="0">
                                      <a:solidFill>
                                        <a:srgbClr val="C4AB2E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solidFill>
                                        <a:srgbClr val="C4AB2E"/>
                                      </a:solidFill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solidFill>
                                        <a:srgbClr val="C4AB2E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  <m:r>
                            <a:rPr lang="en-US" b="0" i="1" smtClean="0">
                              <a:solidFill>
                                <a:srgbClr val="C4AB2E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solidFill>
                                <a:srgbClr val="C4AB2E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b="0" i="1" smtClean="0">
                              <a:solidFill>
                                <a:srgbClr val="C4AB2E"/>
                              </a:solidFill>
                              <a:latin typeface="Cambria Math" panose="02040503050406030204" pitchFamily="18" charset="0"/>
                            </a:rPr>
                            <m:t>)|</m:t>
                          </m:r>
                          <m:r>
                            <a:rPr lang="en-US" i="1">
                              <a:solidFill>
                                <a:srgbClr val="C4AB2E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i="1">
                              <a:solidFill>
                                <a:srgbClr val="C4AB2E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nary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sSup>
                                        <m:sSupPr>
                                          <m:ctrlP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𝐾</m:t>
                                          </m:r>
                                        </m:e>
                                        <m:sup>
                                          <m: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  <m:sub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</m:sup>
                          </m:sSup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tx1"/>
                    </a:solidFill>
                  </a:rPr>
                  <a:t>	To get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</m:rad>
                      </m:e>
                    </m:d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, note that the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directions cannot correlate very much: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</m:d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d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func>
                            <m:func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</m:d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lim>
                              </m:limLow>
                            </m:fName>
                            <m:e>
                              <m:d>
                                <m:dPr>
                                  <m:begChr m:val="〈"/>
                                  <m:endChr m:val="〉"/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e>
                                  </m:d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𝐾</m:t>
                                          </m:r>
                                        </m:e>
                                        <m:sup>
                                          <m: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d>
                            </m:e>
                          </m:func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m:rPr>
                              <m:brk m:alnAt="7"/>
                            </m:r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func>
                                <m:func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limLow>
                                    <m:limLowPr>
                                      <m:ctrlP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m:rPr>
                                          <m:sty m:val="p"/>
                                          <m:brk m:alnAt="7"/>
                                        </m:rPr>
                                        <a:rPr lang="en-US" b="0" i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m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ax</m:t>
                                      </m:r>
                                    </m:e>
                                    <m:lim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e>
                                      </m:d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lim>
                                  </m:limLow>
                                </m:fName>
                                <m:e>
                                  <m:nary>
                                    <m:naryPr>
                                      <m:supHide m:val="on"/>
                                      <m:ctrl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</m:d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/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d>
                                            <m:dPr>
                                              <m:begChr m:val="〈"/>
                                              <m:endChr m:val="〉"/>
                                              <m:ctrlPr>
                                                <a:rPr lang="en-US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𝜃</m:t>
                                              </m:r>
                                              <m:r>
                                                <a:rPr lang="en-US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𝑢</m:t>
                                              </m:r>
                                            </m:e>
                                          </m:d>
                                        </m:e>
                                      </m:d>
                                    </m:e>
                                  </m:nary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sSubSup>
                                    <m:sSubSupPr>
                                      <m:ctrlP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d>
                                            <m:dPr>
                                              <m:begChr m:val="|"/>
                                              <m:endChr m:val="|"/>
                                              <m:ctrlPr>
                                                <a:rPr lang="en-US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b="0" i="1" smtClean="0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b="0" i="1" smtClean="0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h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b="0" i="1" smtClean="0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𝐾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sSubSup>
                                                <m:sSubSupPr>
                                                  <m:ctrlPr>
                                                    <a:rPr lang="en-US" b="0" i="1" smtClean="0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SupPr>
                                                <m:e>
                                                  <m:r>
                                                    <a:rPr lang="en-US" b="0" i="1" smtClean="0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h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b="0" i="1" smtClean="0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𝑘</m:t>
                                                  </m:r>
                                                </m:sub>
                                                <m:sup>
                                                  <m:r>
                                                    <a:rPr lang="en-US" b="0" i="1" smtClean="0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′</m:t>
                                                  </m:r>
                                                </m:sup>
                                              </m:sSubSup>
                                            </m:e>
                                          </m:d>
                                        </m:e>
                                      </m:d>
                                    </m:e>
                                    <m:sub>
                                      <m:sSup>
                                        <m:sSupPr>
                                          <m:ctrlPr>
                                            <a:rPr lang="en-US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∞</m:t>
                                          </m:r>
                                        </m:sup>
                                      </m:sSup>
                                    </m:sub>
                                    <m:sup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sup>
                                  </m:sSubSup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tx1"/>
                    </a:solidFill>
                  </a:rPr>
                  <a:t>	Now just recall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𝔼</m:t>
                        </m:r>
                      </m:e>
                      <m:sup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p>
                    </m:sSup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[</m:t>
                    </m:r>
                    <m:d>
                      <m:dPr>
                        <m:begChr m:val="|"/>
                        <m:endChr m:val="|"/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〈"/>
                            <m:endChr m:val="〉"/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]≈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−1/2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for </a:t>
                </a:r>
                <a:r>
                  <a:rPr lang="en-US" b="1" dirty="0">
                    <a:solidFill>
                      <a:schemeClr val="tx1"/>
                    </a:solidFill>
                  </a:rPr>
                  <a:t>every</a:t>
                </a:r>
                <a:r>
                  <a:rPr lang="en-US" dirty="0">
                    <a:solidFill>
                      <a:schemeClr val="tx1"/>
                    </a:solidFill>
                  </a:rPr>
                  <a:t> unit vector u.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845734"/>
                <a:ext cx="10058400" cy="4368996"/>
              </a:xfrm>
              <a:blipFill>
                <a:blip r:embed="rId2"/>
                <a:stretch>
                  <a:fillRect l="-1387" t="-1449" b="-18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Connector 3"/>
          <p:cNvCxnSpPr>
            <a:cxnSpLocks/>
          </p:cNvCxnSpPr>
          <p:nvPr/>
        </p:nvCxnSpPr>
        <p:spPr>
          <a:xfrm>
            <a:off x="4729163" y="3700463"/>
            <a:ext cx="214312" cy="0"/>
          </a:xfrm>
          <a:prstGeom prst="line">
            <a:avLst/>
          </a:prstGeom>
          <a:ln w="19050">
            <a:solidFill>
              <a:srgbClr val="C4AB2E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7093363" y="4833173"/>
            <a:ext cx="24688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1289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Chasing Nested Bodies with Steiner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845733"/>
                <a:ext cx="10058400" cy="433709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Start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 unit ball, request sequence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⊇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⊇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…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, we want to minimize movement.</a:t>
                </a:r>
              </a:p>
              <a:p>
                <a:pPr marL="0" indent="0">
                  <a:buNone/>
                </a:pPr>
                <a:r>
                  <a:rPr lang="en-US" dirty="0"/>
                  <a:t>Nested condition is equivalent to support function decreasing:</a:t>
                </a:r>
              </a:p>
              <a:p>
                <a:pPr marL="0" indent="0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So again by triangle inequality: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  <m:r>
                            <a:rPr lang="en-US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i="1">
                          <a:solidFill>
                            <a:srgbClr val="C4AB2E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i="1">
                          <a:solidFill>
                            <a:srgbClr val="C4AB2E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nary>
                        <m:naryPr>
                          <m:supHide m:val="on"/>
                          <m:ctrlPr>
                            <a:rPr lang="en-US" i="1">
                              <a:solidFill>
                                <a:srgbClr val="C4AB2E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solidFill>
                                    <a:srgbClr val="C4AB2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C4AB2E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US" i="1">
                              <a:solidFill>
                                <a:srgbClr val="C4AB2E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C4AB2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4AB2E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rgbClr val="C4AB2E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C4AB2E"/>
                                      </a:solidFill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C4AB2E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b="0" i="1" smtClean="0">
                                      <a:solidFill>
                                        <a:srgbClr val="C4AB2E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solidFill>
                                    <a:srgbClr val="C4AB2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C4AB2E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US" i="1">
                              <a:solidFill>
                                <a:srgbClr val="C4AB2E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C4AB2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4AB2E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rgbClr val="C4AB2E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C4AB2E"/>
                                      </a:solidFill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C4AB2E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solidFill>
                                    <a:srgbClr val="C4AB2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C4AB2E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US" i="1">
                              <a:solidFill>
                                <a:srgbClr val="C4AB2E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i="1">
                              <a:solidFill>
                                <a:srgbClr val="C4AB2E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b="0" i="1" smtClean="0">
                              <a:solidFill>
                                <a:srgbClr val="C4AB2E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</m:e>
                      </m:nary>
                    </m:oMath>
                  </m:oMathPara>
                </a14:m>
                <a:endParaRPr lang="en-US" dirty="0">
                  <a:solidFill>
                    <a:srgbClr val="C4AB2E"/>
                  </a:solidFill>
                </a:endParaRPr>
              </a:p>
              <a:p>
                <a:pPr marL="0" indent="0">
                  <a:buNone/>
                </a:pPr>
                <a:r>
                  <a:rPr lang="en-US" dirty="0"/>
                  <a:t>Summing over t for the total movement, this telescopes. Hence the upper bound of d.</a:t>
                </a:r>
              </a:p>
              <a:p>
                <a:pPr marL="0" indent="0">
                  <a:buNone/>
                </a:pPr>
                <a:r>
                  <a:rPr lang="en-US" dirty="0"/>
                  <a:t>To get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⋅</m:t>
                            </m:r>
                            <m:func>
                              <m:func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</m:d>
                              </m:e>
                            </m:func>
                          </m:e>
                        </m:rad>
                      </m:e>
                    </m:d>
                  </m:oMath>
                </a14:m>
                <a:r>
                  <a:rPr lang="en-US" b="0" dirty="0"/>
                  <a:t>: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b="0" dirty="0"/>
                  <a:t> rounds, each step we use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den>
                    </m:f>
                  </m:oMath>
                </a14:m>
                <a:r>
                  <a:rPr lang="en-US" b="0" dirty="0"/>
                  <a:t> of the sphere. </a:t>
                </a:r>
                <a:r>
                  <a:rPr lang="en-US" dirty="0"/>
                  <a:t>The largest magnitude their average could have is from a volume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den>
                    </m:f>
                  </m:oMath>
                </a14:m>
                <a:r>
                  <a:rPr lang="en-US" b="0" dirty="0"/>
                  <a:t> spherical cap. Then </a:t>
                </a:r>
                <a:r>
                  <a:rPr lang="en-US" dirty="0"/>
                  <a:t>use</a:t>
                </a:r>
                <a:r>
                  <a:rPr lang="en-US" b="0" dirty="0"/>
                  <a:t> concentration of measure.</a:t>
                </a:r>
              </a:p>
              <a:p>
                <a:pPr marL="0" indent="0">
                  <a:buNone/>
                </a:pPr>
                <a:endParaRPr lang="en-US" b="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845733"/>
                <a:ext cx="10058400" cy="4337099"/>
              </a:xfrm>
              <a:blipFill>
                <a:blip r:embed="rId2"/>
                <a:stretch>
                  <a:fillRect l="-1387" t="-1458" r="-883" b="-32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Connector 3"/>
          <p:cNvCxnSpPr/>
          <p:nvPr/>
        </p:nvCxnSpPr>
        <p:spPr>
          <a:xfrm>
            <a:off x="5918669" y="4114655"/>
            <a:ext cx="246888" cy="0"/>
          </a:xfrm>
          <a:prstGeom prst="line">
            <a:avLst/>
          </a:prstGeom>
          <a:ln w="19050">
            <a:solidFill>
              <a:srgbClr val="C4AB2E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7635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Chasing General Convex Bodies and the Work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845733"/>
                <a:ext cx="10058400" cy="4312179"/>
              </a:xfrm>
            </p:spPr>
            <p:txBody>
              <a:bodyPr/>
              <a:lstStyle/>
              <a:p>
                <a:r>
                  <a:rPr lang="en-US" dirty="0"/>
                  <a:t>To adapt Steiner point to general chasing convex bodies, we use the </a:t>
                </a:r>
                <a:r>
                  <a:rPr lang="en-US" b="1" dirty="0"/>
                  <a:t>work function</a:t>
                </a:r>
                <a:r>
                  <a:rPr lang="en-US" dirty="0"/>
                  <a:t>.</a:t>
                </a:r>
              </a:p>
              <a:p>
                <a:endParaRPr lang="en-US" dirty="0"/>
              </a:p>
              <a:p>
                <a:r>
                  <a:rPr lang="en-US" dirty="0"/>
                  <a:t>The work function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/>
                  <a:t> is: the </a:t>
                </a:r>
                <a:r>
                  <a:rPr lang="en-US" b="1" dirty="0"/>
                  <a:t>minimum cost</a:t>
                </a:r>
                <a:r>
                  <a:rPr lang="en-US" dirty="0"/>
                  <a:t> of any path servicing requests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,…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and ending at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. (Note: we can have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∉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by moving to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after servicing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.)</a:t>
                </a:r>
              </a:p>
              <a:p>
                <a:endParaRPr lang="en-US" dirty="0"/>
              </a:p>
              <a:p>
                <a:r>
                  <a:rPr lang="en-US" dirty="0"/>
                  <a:t>The value of OPT at time t is 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min</m:t>
                        </m:r>
                      </m:e>
                      <m:li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lim>
                    </m:limLow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. Also,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/>
                  <a:t> can be computed from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; this is how you would solve for OPT with dynamic programming.</a:t>
                </a:r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</a:t>
                </a:r>
                <a:r>
                  <a:rPr lang="en-US" b="1" dirty="0"/>
                  <a:t>1-Lipschitz</a:t>
                </a:r>
                <a:r>
                  <a:rPr lang="en-US" dirty="0"/>
                  <a:t> by definition.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also </a:t>
                </a:r>
                <a:r>
                  <a:rPr lang="en-US" b="1" dirty="0"/>
                  <a:t>convex</a:t>
                </a:r>
                <a:r>
                  <a:rPr lang="en-US" dirty="0"/>
                  <a:t> because the whole problem is convex – averaging paths lowers the cost. Increases in time starting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dirty="0"/>
                  <a:t>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845733"/>
                <a:ext cx="10058400" cy="4312179"/>
              </a:xfrm>
              <a:blipFill>
                <a:blip r:embed="rId2"/>
                <a:stretch>
                  <a:fillRect l="-1387" t="-1466" r="-2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38951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0EE49-F4C6-BA4D-ABF5-C41A3A04B7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Steiner Point of a Convex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48D9B9-B5FC-7447-9C49-B997CB293C5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 We can represent a convex set K by the convex distance function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. </a:t>
                </a:r>
              </a:p>
              <a:p>
                <a:endParaRPr lang="en-US" dirty="0"/>
              </a:p>
              <a:p>
                <a:r>
                  <a:rPr lang="en-US" dirty="0"/>
                  <a:t>For every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≤1</m:t>
                    </m:r>
                  </m:oMath>
                </a14:m>
                <a:r>
                  <a:rPr lang="en-US" dirty="0"/>
                  <a:t>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dirty="0"/>
                  <a:t>, there is a unique hyperplane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dirty="0"/>
                  <a:t> tangent to the graph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the tangency point of the hyperplane when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&lt;1</m:t>
                    </m:r>
                  </m:oMath>
                </a14:m>
                <a:r>
                  <a:rPr lang="en-US" dirty="0"/>
                  <a:t>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</m:sSub>
                  </m:oMath>
                </a14:m>
                <a:r>
                  <a:rPr lang="en-US" dirty="0"/>
                  <a:t> is the height of its y-intercept.</a:t>
                </a:r>
              </a:p>
              <a:p>
                <a:endParaRPr lang="en-US" dirty="0"/>
              </a:p>
              <a:p>
                <a:r>
                  <a:rPr lang="en-US" dirty="0"/>
                  <a:t>The above was just motivation. </a:t>
                </a:r>
              </a:p>
              <a:p>
                <a:endParaRPr lang="en-US" dirty="0"/>
              </a:p>
              <a:p>
                <a:r>
                  <a:rPr lang="en-US" dirty="0"/>
                  <a:t>But it suggests generalizing Steiner point to convex functions via tangent hyperplanes, i.e. Fenchel dual. A similar gradient relation still holds so we retain a </a:t>
                </a:r>
                <a:r>
                  <a:rPr lang="en-US" dirty="0">
                    <a:solidFill>
                      <a:srgbClr val="FF0000"/>
                    </a:solidFill>
                  </a:rPr>
                  <a:t>primal</a:t>
                </a:r>
                <a:r>
                  <a:rPr lang="en-US" dirty="0"/>
                  <a:t>/</a:t>
                </a:r>
                <a:r>
                  <a:rPr lang="en-US" dirty="0">
                    <a:solidFill>
                      <a:srgbClr val="C4AB2E"/>
                    </a:solidFill>
                  </a:rPr>
                  <a:t>dual</a:t>
                </a:r>
                <a:r>
                  <a:rPr lang="en-US" dirty="0"/>
                  <a:t> pair of definitions.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48D9B9-B5FC-7447-9C49-B997CB293C5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87" t="-18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51727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5355" y="274077"/>
            <a:ext cx="10058400" cy="1450757"/>
          </a:xfrm>
        </p:spPr>
        <p:txBody>
          <a:bodyPr/>
          <a:lstStyle/>
          <a:p>
            <a:r>
              <a:rPr lang="en-US" dirty="0"/>
              <a:t>Defining the Functional Steiner Point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115355" y="1845733"/>
                <a:ext cx="10058400" cy="4374313"/>
              </a:xfrm>
            </p:spPr>
            <p:txBody>
              <a:bodyPr>
                <a:normAutofit fontScale="77500" lnSpcReduction="20000"/>
              </a:bodyPr>
              <a:lstStyle/>
              <a:p>
                <a:pPr marL="0" indent="0">
                  <a:buNone/>
                </a:pPr>
                <a:r>
                  <a:rPr lang="en-US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Again the Steiner point is: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supHide m:val="on"/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&lt;1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𝑑𝑣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solidFill>
                                <a:srgbClr val="C4AB2E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i="1">
                              <a:solidFill>
                                <a:srgbClr val="C4AB2E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nary>
                            <m:naryPr>
                              <m:supHide m:val="on"/>
                              <m:ctrlPr>
                                <a:rPr lang="en-US" i="1">
                                  <a:solidFill>
                                    <a:srgbClr val="C4AB2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solidFill>
                                        <a:srgbClr val="C4AB2E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solidFill>
                                        <a:srgbClr val="C4AB2E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  <m:r>
                                <a:rPr lang="en-US" i="1">
                                  <a:solidFill>
                                    <a:srgbClr val="C4AB2E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C4AB2E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C4AB2E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C4AB2E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C4AB2E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C4AB2E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rgbClr val="C4AB2E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solidFill>
                                        <a:srgbClr val="C4AB2E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  <m:r>
                                <a:rPr lang="en-US" i="1">
                                  <a:solidFill>
                                    <a:srgbClr val="C4AB2E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US" i="1">
                                  <a:solidFill>
                                    <a:srgbClr val="C4AB2E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i="1">
                                  <a:solidFill>
                                    <a:srgbClr val="C4AB2E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i="1">
                                  <a:solidFill>
                                    <a:srgbClr val="C4AB2E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i="1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𝑎𝑟𝑔𝑚𝑎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𝛻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),                        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C4AB2E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C4AB2E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C4AB2E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rgbClr val="C4AB2E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C4AB2E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i="1">
                          <a:solidFill>
                            <a:srgbClr val="C4AB2E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i="1">
                              <a:solidFill>
                                <a:srgbClr val="C4AB2E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solidFill>
                                    <a:srgbClr val="C4AB2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rgbClr val="C4AB2E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i="1">
                                  <a:solidFill>
                                    <a:srgbClr val="C4AB2E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solidFill>
                                    <a:srgbClr val="C4AB2E"/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i="1">
                                  <a:solidFill>
                                    <a:srgbClr val="C4AB2E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ctrlPr>
                                <a:rPr lang="en-US" i="1">
                                  <a:solidFill>
                                    <a:srgbClr val="C4AB2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C4AB2E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solidFill>
                                    <a:srgbClr val="C4AB2E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US" b="0" i="1" smtClean="0">
                                  <a:solidFill>
                                    <a:srgbClr val="C4AB2E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Let’s extend this key identity to the function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⋅</m:t>
                        </m:r>
                      </m:e>
                    </m:d>
                  </m:oMath>
                </a14:m>
                <a:r>
                  <a:rPr lang="en-US" dirty="0"/>
                  <a:t>. </a:t>
                </a:r>
                <a:r>
                  <a:rPr lang="en-US" dirty="0">
                    <a:solidFill>
                      <a:srgbClr val="C4AB2E"/>
                    </a:solidFill>
                  </a:rPr>
                  <a:t>Support function </a:t>
                </a:r>
                <a:r>
                  <a:rPr lang="en-US" dirty="0"/>
                  <a:t>becomes (negative) </a:t>
                </a:r>
                <a:r>
                  <a:rPr lang="en-US" dirty="0" err="1">
                    <a:solidFill>
                      <a:srgbClr val="C4AB2E"/>
                    </a:solidFill>
                  </a:rPr>
                  <a:t>Fenchel</a:t>
                </a:r>
                <a:r>
                  <a:rPr lang="en-US" dirty="0">
                    <a:solidFill>
                      <a:srgbClr val="C4AB2E"/>
                    </a:solidFill>
                  </a:rPr>
                  <a:t> dual</a:t>
                </a:r>
                <a:r>
                  <a:rPr lang="en-US" dirty="0"/>
                  <a:t>.</a:t>
                </a:r>
                <a:endParaRPr lang="en-US" sz="1000" dirty="0"/>
              </a:p>
              <a:p>
                <a:pPr marL="0" indent="0">
                  <a:buNone/>
                </a:pPr>
                <a:r>
                  <a:rPr lang="en-US" sz="90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supHide m:val="on"/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&lt;1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𝑑𝑣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solidFill>
                                <a:srgbClr val="C4AB2E"/>
                              </a:solidFill>
                              <a:latin typeface="Cambria Math" panose="02040503050406030204" pitchFamily="18" charset="0"/>
                            </a:rPr>
                            <m:t>(−</m:t>
                          </m:r>
                          <m:r>
                            <a:rPr lang="en-US" i="1">
                              <a:solidFill>
                                <a:srgbClr val="C4AB2E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i="1">
                              <a:solidFill>
                                <a:srgbClr val="C4AB2E"/>
                              </a:solidFill>
                              <a:latin typeface="Cambria Math" panose="02040503050406030204" pitchFamily="18" charset="0"/>
                            </a:rPr>
                            <m:t>)⋅</m:t>
                          </m:r>
                          <m:nary>
                            <m:naryPr>
                              <m:supHide m:val="on"/>
                              <m:ctrlPr>
                                <a:rPr lang="en-US" i="1">
                                  <a:solidFill>
                                    <a:srgbClr val="C4AB2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solidFill>
                                        <a:srgbClr val="C4AB2E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solidFill>
                                        <a:srgbClr val="C4AB2E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  <m:r>
                                <a:rPr lang="en-US" i="1">
                                  <a:solidFill>
                                    <a:srgbClr val="C4AB2E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lang="en-US" i="1">
                                      <a:solidFill>
                                        <a:srgbClr val="C4AB2E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solidFill>
                                        <a:srgbClr val="C4AB2E"/>
                                      </a:solidFill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C4AB2E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  <m:sup>
                                  <m:r>
                                    <a:rPr lang="en-US" i="1">
                                      <a:solidFill>
                                        <a:srgbClr val="C4AB2E"/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rgbClr val="C4AB2E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solidFill>
                                        <a:srgbClr val="C4AB2E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  <m:r>
                                <a:rPr lang="en-US" i="1">
                                  <a:solidFill>
                                    <a:srgbClr val="C4AB2E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US" i="1">
                                  <a:solidFill>
                                    <a:srgbClr val="C4AB2E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i="1">
                                  <a:solidFill>
                                    <a:srgbClr val="C4AB2E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i="1">
                                  <a:solidFill>
                                    <a:srgbClr val="C4AB2E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dirty="0">
                  <a:solidFill>
                    <a:srgbClr val="C4AB2E"/>
                  </a:solidFill>
                </a:endParaRPr>
              </a:p>
              <a:p>
                <a:pPr marL="0" indent="0">
                  <a:buNone/>
                </a:pPr>
                <a:endParaRPr lang="en-US" dirty="0">
                  <a:solidFill>
                    <a:srgbClr val="C4AB2E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ℝ</m:t>
                                  </m:r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p>
                            </m:lim>
                          </m:limLow>
                        </m:fName>
                        <m:e>
                          <m:d>
                            <m:d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−(</m:t>
                              </m:r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</m:func>
                      <m:sSubSup>
                        <m:sSubSup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𝛻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d>
                            <m:d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  <m:r>
                            <a:rPr lang="en-US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=−</m:t>
                          </m:r>
                          <m:r>
                            <a:rPr lang="en-US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𝛻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d>
                        <m:d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sSubSup>
                        <m:sSubSupPr>
                          <m:ctrlPr>
                            <a:rPr lang="en-US" i="1">
                              <a:solidFill>
                                <a:srgbClr val="C4AB2E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rgbClr val="C4AB2E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C4AB2E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C4AB2E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d>
                        <m:dPr>
                          <m:ctrlPr>
                            <a:rPr lang="en-US" i="1">
                              <a:solidFill>
                                <a:srgbClr val="C4AB2E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C4AB2E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i="1">
                          <a:solidFill>
                            <a:srgbClr val="C4AB2E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i="1">
                              <a:solidFill>
                                <a:srgbClr val="C4AB2E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solidFill>
                                    <a:srgbClr val="C4AB2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rgbClr val="C4AB2E"/>
                                  </a:solidFill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i="1">
                                  <a:solidFill>
                                    <a:srgbClr val="C4AB2E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solidFill>
                                    <a:srgbClr val="C4AB2E"/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rgbClr val="C4AB2E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srgbClr val="C4AB2E"/>
                                      </a:solidFill>
                                      <a:latin typeface="Cambria Math" panose="02040503050406030204" pitchFamily="18" charset="0"/>
                                    </a:rPr>
                                    <m:t>ℝ</m:t>
                                  </m:r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rgbClr val="C4AB2E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p>
                            </m:lim>
                          </m:limLow>
                        </m:fName>
                        <m:e>
                          <m:d>
                            <m:dPr>
                              <m:ctrlPr>
                                <a:rPr lang="en-US" i="1">
                                  <a:solidFill>
                                    <a:srgbClr val="C4AB2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C4AB2E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C4AB2E"/>
                                      </a:solidFill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C4AB2E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rgbClr val="C4AB2E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solidFill>
                                        <a:srgbClr val="C4AB2E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i="1">
                                  <a:solidFill>
                                    <a:srgbClr val="C4AB2E"/>
                                  </a:solidFill>
                                  <a:latin typeface="Cambria Math" panose="02040503050406030204" pitchFamily="18" charset="0"/>
                                </a:rPr>
                                <m:t>−(</m:t>
                              </m:r>
                              <m:r>
                                <a:rPr lang="en-US" i="1">
                                  <a:solidFill>
                                    <a:srgbClr val="C4AB2E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solidFill>
                                    <a:srgbClr val="C4AB2E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US" i="1">
                                  <a:solidFill>
                                    <a:srgbClr val="C4AB2E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i="1">
                                  <a:solidFill>
                                    <a:srgbClr val="C4AB2E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rgbClr val="C4AB2E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C4AB2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C4AB2E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C4AB2E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solidFill>
                                    <a:srgbClr val="C4AB2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b="0" i="1" smtClean="0">
                                      <a:solidFill>
                                        <a:srgbClr val="C4AB2E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solidFill>
                                        <a:srgbClr val="C4AB2E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C4AB2E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solidFill>
                                        <a:srgbClr val="C4AB2E"/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</m:e>
                          </m:d>
                          <m:r>
                            <a:rPr lang="en-US" b="0" i="1" smtClean="0">
                              <a:solidFill>
                                <a:srgbClr val="C4AB2E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b="0" i="1" smtClean="0">
                                  <a:solidFill>
                                    <a:srgbClr val="C4AB2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solidFill>
                                    <a:srgbClr val="C4AB2E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C4AB2E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US" b="0" i="1" smtClean="0">
                                  <a:solidFill>
                                    <a:srgbClr val="C4AB2E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r>
                            <a:rPr lang="en-US" b="0" i="1" smtClean="0">
                              <a:solidFill>
                                <a:srgbClr val="C4AB2E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b="0" i="1" smtClean="0">
                              <a:solidFill>
                                <a:srgbClr val="C4AB2E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just measures the height of a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–slope tangent plane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at input 0. I.e. high dimensional y-intercept.</a:t>
                </a:r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is finite for all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, </a:t>
                </a:r>
                <a:r>
                  <a:rPr lang="en-US" b="1" dirty="0">
                    <a:solidFill>
                      <a:schemeClr val="tx1"/>
                    </a:solidFill>
                  </a:rPr>
                  <a:t>concave</a:t>
                </a:r>
                <a:r>
                  <a:rPr lang="en-US" dirty="0">
                    <a:solidFill>
                      <a:schemeClr val="tx1"/>
                    </a:solidFill>
                  </a:rPr>
                  <a:t>, and increasing in time starting from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.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Cost</m:t>
                    </m:r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OPT</m:t>
                        </m:r>
                      </m:e>
                    </m:d>
                    <m:r>
                      <a:rPr 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15355" y="1845733"/>
                <a:ext cx="10058400" cy="4374313"/>
              </a:xfrm>
              <a:blipFill>
                <a:blip r:embed="rId2"/>
                <a:stretch>
                  <a:fillRect l="-1135" t="-19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Connector 4"/>
          <p:cNvCxnSpPr>
            <a:cxnSpLocks/>
          </p:cNvCxnSpPr>
          <p:nvPr/>
        </p:nvCxnSpPr>
        <p:spPr>
          <a:xfrm>
            <a:off x="4810692" y="4032889"/>
            <a:ext cx="248355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" name="Straight Connector 7"/>
          <p:cNvCxnSpPr>
            <a:cxnSpLocks/>
          </p:cNvCxnSpPr>
          <p:nvPr/>
        </p:nvCxnSpPr>
        <p:spPr>
          <a:xfrm flipV="1">
            <a:off x="4786624" y="2275942"/>
            <a:ext cx="228600" cy="622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6629560" y="2275942"/>
            <a:ext cx="182880" cy="0"/>
          </a:xfrm>
          <a:prstGeom prst="line">
            <a:avLst/>
          </a:prstGeom>
          <a:ln w="19050">
            <a:solidFill>
              <a:srgbClr val="C4AB2E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cxnSpLocks/>
          </p:cNvCxnSpPr>
          <p:nvPr/>
        </p:nvCxnSpPr>
        <p:spPr>
          <a:xfrm>
            <a:off x="6621490" y="4032889"/>
            <a:ext cx="224638" cy="0"/>
          </a:xfrm>
          <a:prstGeom prst="line">
            <a:avLst/>
          </a:prstGeom>
          <a:ln w="19050">
            <a:solidFill>
              <a:srgbClr val="C4AB2E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0395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Steiner Point is an Online Selector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845734"/>
                <a:ext cx="10058400" cy="4023360"/>
              </a:xfrm>
            </p:spPr>
            <p:txBody>
              <a:bodyPr>
                <a:normAutofit fontScale="92500"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supHide m:val="on"/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&lt;1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  <m:sup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𝑑𝑣</m:t>
                        </m:r>
                      </m:e>
                    </m:nary>
                    <m:r>
                      <a:rPr 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      </m:t>
                    </m:r>
                    <m:sSubSup>
                      <m:sSubSup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argmin</m:t>
                            </m:r>
                          </m:e>
                          <m:lim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∈</m:t>
                            </m:r>
                            <m:sSup>
                              <m:sSupPr>
                                <m:ctrlP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ℝ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sup>
                            </m:sSup>
                          </m:lim>
                        </m:limLow>
                      </m:fName>
                      <m:e>
                        <m:d>
                          <m:dPr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−(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⋅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e>
                    </m:func>
                    <m:sSubSup>
                      <m:sSubSup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𝛻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d>
                          <m:dPr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  <m:r>
                          <a:rPr lang="en-US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=−</m:t>
                        </m:r>
                        <m:r>
                          <a:rPr lang="en-US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𝛻</m:t>
                        </m:r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d>
                      <m:d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Claim: we always have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By construction,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is a weighted average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/>
                  <a:t> with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𝛻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.  </a:t>
                </a:r>
              </a:p>
              <a:p>
                <a:pPr marL="0" indent="0">
                  <a:buNone/>
                </a:pPr>
                <a:endParaRPr lang="en-US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en-US" dirty="0"/>
                  <a:t>	However, can show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𝛻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</m:e>
                    </m:d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&lt;1</m:t>
                    </m:r>
                  </m:oMath>
                </a14:m>
                <a:r>
                  <a:rPr lang="en-US" dirty="0"/>
                  <a:t> implies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. If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∉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then the best path </a:t>
                </a:r>
              </a:p>
              <a:p>
                <a:pPr marL="0" indent="0">
                  <a:buNone/>
                </a:pPr>
                <a:r>
                  <a:rPr lang="en-US" dirty="0"/>
                  <a:t>	ending at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/>
                  <a:t> satisfied the last request at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w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. Then </a:t>
                </a:r>
                <a14:m>
                  <m:oMath xmlns:m="http://schemas.openxmlformats.org/officeDocument/2006/math">
                    <m:r>
                      <a:rPr 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𝛻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en-US" dirty="0"/>
                  <a:t> points in the direction </a:t>
                </a:r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𝑣𝑤</m:t>
                        </m:r>
                      </m:e>
                    </m:bar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The claim now follows by convexity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845734"/>
                <a:ext cx="10058400" cy="4023360"/>
              </a:xfrm>
              <a:blipFill>
                <a:blip r:embed="rId2"/>
                <a:stretch>
                  <a:fillRect l="-1387" t="-15094" b="-22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Connector 3"/>
          <p:cNvCxnSpPr/>
          <p:nvPr/>
        </p:nvCxnSpPr>
        <p:spPr>
          <a:xfrm>
            <a:off x="2077809" y="2022474"/>
            <a:ext cx="18288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0549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736C3C6E-FB19-004D-B0C3-AACD6C89EF75}"/>
              </a:ext>
            </a:extLst>
          </p:cNvPr>
          <p:cNvGrpSpPr/>
          <p:nvPr/>
        </p:nvGrpSpPr>
        <p:grpSpPr>
          <a:xfrm>
            <a:off x="6482313" y="2455470"/>
            <a:ext cx="5556847" cy="3838437"/>
            <a:chOff x="6482313" y="2455470"/>
            <a:chExt cx="5556847" cy="3838437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9C34B450-47B8-BB4B-B5DE-C63C761A655B}"/>
                </a:ext>
              </a:extLst>
            </p:cNvPr>
            <p:cNvGrpSpPr/>
            <p:nvPr/>
          </p:nvGrpSpPr>
          <p:grpSpPr>
            <a:xfrm>
              <a:off x="6482313" y="2455470"/>
              <a:ext cx="5556847" cy="3838437"/>
              <a:chOff x="6482313" y="2455470"/>
              <a:chExt cx="5556847" cy="3838437"/>
            </a:xfrm>
          </p:grpSpPr>
          <p:grpSp>
            <p:nvGrpSpPr>
              <p:cNvPr id="18" name="Group 17"/>
              <p:cNvGrpSpPr/>
              <p:nvPr/>
            </p:nvGrpSpPr>
            <p:grpSpPr>
              <a:xfrm>
                <a:off x="6482313" y="2455470"/>
                <a:ext cx="5556847" cy="3838437"/>
                <a:chOff x="6264345" y="2545847"/>
                <a:chExt cx="5556847" cy="3838437"/>
              </a:xfrm>
            </p:grpSpPr>
            <p:pic>
              <p:nvPicPr>
                <p:cNvPr id="14" name="Picture 13"/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264345" y="2545847"/>
                  <a:ext cx="5556847" cy="3530660"/>
                </a:xfrm>
                <a:prstGeom prst="rect">
                  <a:avLst/>
                </a:prstGeom>
              </p:spPr>
            </p:pic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" name="TextBox 4"/>
                    <p:cNvSpPr txBox="1"/>
                    <p:nvPr/>
                  </p:nvSpPr>
                  <p:spPr>
                    <a:xfrm>
                      <a:off x="8753701" y="6076507"/>
                      <a:ext cx="673966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oMath>
                        </m:oMathPara>
                      </a14:m>
                      <a:endParaRPr lang="en-US" sz="1400" dirty="0"/>
                    </a:p>
                  </p:txBody>
                </p:sp>
              </mc:Choice>
              <mc:Fallback xmlns="">
                <p:sp>
                  <p:nvSpPr>
                    <p:cNvPr id="5" name="TextBox 4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753701" y="6076507"/>
                      <a:ext cx="673966" cy="307777"/>
                    </a:xfrm>
                    <a:prstGeom prst="rect">
                      <a:avLst/>
                    </a:prstGeom>
                    <a:blipFill>
                      <a:blip r:embed="rId3"/>
                      <a:stretch>
                        <a:fillRect b="-8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8" name="Straight Arrow Connector 7"/>
                <p:cNvCxnSpPr>
                  <a:endCxn id="14" idx="2"/>
                </p:cNvCxnSpPr>
                <p:nvPr/>
              </p:nvCxnSpPr>
              <p:spPr>
                <a:xfrm>
                  <a:off x="9042769" y="5305647"/>
                  <a:ext cx="0" cy="77086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6" name="TextBox 15"/>
                    <p:cNvSpPr txBox="1"/>
                    <p:nvPr/>
                  </p:nvSpPr>
                  <p:spPr>
                    <a:xfrm>
                      <a:off x="8057268" y="3757179"/>
                      <a:ext cx="1272271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oMath>
                        </m:oMathPara>
                      </a14:m>
                      <a:endParaRPr lang="en-US" dirty="0">
                        <a:solidFill>
                          <a:srgbClr val="7030A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6" name="TextBox 15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057268" y="3757179"/>
                      <a:ext cx="1272271" cy="369332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 b="-1333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TextBox 5">
                    <a:extLst>
                      <a:ext uri="{FF2B5EF4-FFF2-40B4-BE49-F238E27FC236}">
                        <a16:creationId xmlns:a16="http://schemas.microsoft.com/office/drawing/2014/main" id="{9CD10B83-B84A-6443-B7CC-7E3B72AAFBB3}"/>
                      </a:ext>
                    </a:extLst>
                  </p:cNvPr>
                  <p:cNvSpPr txBox="1"/>
                  <p:nvPr/>
                </p:nvSpPr>
                <p:spPr>
                  <a:xfrm>
                    <a:off x="9662813" y="4953660"/>
                    <a:ext cx="2259016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𝐶𝑜𝑠</m:t>
                        </m:r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𝑂𝑃𝑇</m:t>
                            </m:r>
                          </m:e>
                        </m:d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unc>
                          <m:func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sz="1400" b="0" i="0" smtClean="0">
                                    <a:latin typeface="Cambria Math" panose="02040503050406030204" pitchFamily="18" charset="0"/>
                                  </a:rPr>
                                  <m:t>min</m:t>
                                </m:r>
                              </m:e>
                              <m:lim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lim>
                            </m:limLow>
                          </m:fName>
                          <m:e>
                            <m:sSub>
                              <m:sSub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oMath>
                    </a14:m>
                    <a:r>
                      <a:rPr lang="en-US" sz="1400" dirty="0"/>
                      <a:t> </a:t>
                    </a:r>
                  </a:p>
                  <a:p>
                    <a:r>
                      <a:rPr lang="en-US" sz="1400" dirty="0"/>
                      <a:t>is at least this high.</a:t>
                    </a:r>
                  </a:p>
                </p:txBody>
              </p:sp>
            </mc:Choice>
            <mc:Fallback xmlns="">
              <p:sp>
                <p:nvSpPr>
                  <p:cNvPr id="6" name="TextBox 5">
                    <a:extLst>
                      <a:ext uri="{FF2B5EF4-FFF2-40B4-BE49-F238E27FC236}">
                        <a16:creationId xmlns:a16="http://schemas.microsoft.com/office/drawing/2014/main" id="{9CD10B83-B84A-6443-B7CC-7E3B72AAFBB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662813" y="4953660"/>
                    <a:ext cx="2259016" cy="523220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559" b="-2381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" name="TextBox 2">
                    <a:extLst>
                      <a:ext uri="{FF2B5EF4-FFF2-40B4-BE49-F238E27FC236}">
                        <a16:creationId xmlns:a16="http://schemas.microsoft.com/office/drawing/2014/main" id="{E675AA73-04CA-8D41-B7ED-297869693C5C}"/>
                      </a:ext>
                    </a:extLst>
                  </p:cNvPr>
                  <p:cNvSpPr txBox="1"/>
                  <p:nvPr/>
                </p:nvSpPr>
                <p:spPr>
                  <a:xfrm>
                    <a:off x="8107177" y="5991423"/>
                    <a:ext cx="672684" cy="21544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(1)</m:t>
                          </m:r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3" name="TextBox 2">
                    <a:extLst>
                      <a:ext uri="{FF2B5EF4-FFF2-40B4-BE49-F238E27FC236}">
                        <a16:creationId xmlns:a16="http://schemas.microsoft.com/office/drawing/2014/main" id="{E675AA73-04CA-8D41-B7ED-297869693C5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107177" y="5991423"/>
                    <a:ext cx="672684" cy="215444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r="-9259" b="-2777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7B0875E6-ED93-DB46-ABCF-AE974D1213BC}"/>
                      </a:ext>
                    </a:extLst>
                  </p:cNvPr>
                  <p:cNvSpPr txBox="1"/>
                  <p:nvPr/>
                </p:nvSpPr>
                <p:spPr>
                  <a:xfrm>
                    <a:off x="9732040" y="6032296"/>
                    <a:ext cx="672685" cy="21544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(−1)</m:t>
                          </m:r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7B0875E6-ED93-DB46-ABCF-AE974D1213B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732040" y="6032296"/>
                    <a:ext cx="672685" cy="215444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3704" r="-9259" b="-2777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2555B64B-BBE1-2A4F-9EA1-93286A750E4A}"/>
                </a:ext>
              </a:extLst>
            </p:cNvPr>
            <p:cNvCxnSpPr/>
            <p:nvPr/>
          </p:nvCxnSpPr>
          <p:spPr>
            <a:xfrm flipH="1">
              <a:off x="9260737" y="5215270"/>
              <a:ext cx="76908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12"/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845734"/>
                <a:ext cx="10247660" cy="4023360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To compute Functional Steiner Point in 1 dimension, intersect the tangent lines with slope +1, -1.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Corresponds to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(−1)</m:t>
                    </m:r>
                  </m:oMath>
                </a14:m>
                <a:r>
                  <a:rPr lang="en-US" dirty="0"/>
                  <a:t>.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These tangents move upward over time. Online movement </a:t>
                </a:r>
              </a:p>
              <a:p>
                <a:pPr marL="0" indent="0">
                  <a:buNone/>
                </a:pPr>
                <a:r>
                  <a:rPr lang="en-US" dirty="0"/>
                  <a:t>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bounded by the tangent lines’ upward movement.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If the tangents are high, then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𝐶𝑜𝑠𝑡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𝑂𝑃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func>
                  </m:oMath>
                </a14:m>
                <a:r>
                  <a:rPr lang="en-US" dirty="0"/>
                  <a:t>is high </a:t>
                </a:r>
              </a:p>
              <a:p>
                <a:pPr marL="0" indent="0">
                  <a:buNone/>
                </a:pPr>
                <a:r>
                  <a:rPr lang="en-US" dirty="0"/>
                  <a:t>because tangents are lower bounds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. Hence this is 1-competitive.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3" name="Content Placeholder 1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845734"/>
                <a:ext cx="10247660" cy="4023360"/>
              </a:xfrm>
              <a:blipFill>
                <a:blip r:embed="rId8"/>
                <a:stretch>
                  <a:fillRect l="-1361" t="-22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1-Competitiveness in 1 Dimension</a:t>
            </a:r>
          </a:p>
        </p:txBody>
      </p:sp>
    </p:spTree>
    <p:extLst>
      <p:ext uri="{BB962C8B-B14F-4D97-AF65-F5344CB8AC3E}">
        <p14:creationId xmlns:p14="http://schemas.microsoft.com/office/powerpoint/2010/main" val="996933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Functional Steiner Point is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-Competitive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727" r="-1636" b="-231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845733"/>
                <a:ext cx="10407876" cy="438494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C4AB2E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C4AB2E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solidFill>
                                <a:srgbClr val="C4AB2E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  <m:r>
                        <a:rPr lang="en-US" i="1">
                          <a:solidFill>
                            <a:srgbClr val="C4AB2E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nary>
                        <m:naryPr>
                          <m:supHide m:val="on"/>
                          <m:ctrlPr>
                            <a:rPr lang="en-US" i="1">
                              <a:solidFill>
                                <a:srgbClr val="C4AB2E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solidFill>
                                    <a:srgbClr val="C4AB2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C4AB2E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US" i="1">
                              <a:solidFill>
                                <a:srgbClr val="C4AB2E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i="1">
                                  <a:solidFill>
                                    <a:srgbClr val="C4AB2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solidFill>
                                    <a:srgbClr val="C4AB2E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4AB2E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US" i="1">
                                  <a:solidFill>
                                    <a:srgbClr val="C4AB2E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i="1">
                                  <a:solidFill>
                                    <a:srgbClr val="C4AB2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C4AB2E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US" i="1">
                              <a:solidFill>
                                <a:srgbClr val="C4AB2E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i="1">
                              <a:solidFill>
                                <a:srgbClr val="C4AB2E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i="1">
                              <a:solidFill>
                                <a:srgbClr val="C4AB2E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i="1">
                              <a:solidFill>
                                <a:srgbClr val="C4AB2E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nary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;     </m:t>
                      </m:r>
                      <m:sSubSup>
                        <m:sSubSupPr>
                          <m:ctrlPr>
                            <a:rPr lang="en-US" i="1">
                              <a:solidFill>
                                <a:srgbClr val="C4AB2E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rgbClr val="C4AB2E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C4AB2E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C4AB2E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d>
                        <m:dPr>
                          <m:ctrlPr>
                            <a:rPr lang="en-US" i="1">
                              <a:solidFill>
                                <a:srgbClr val="C4AB2E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C4AB2E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i="1">
                          <a:solidFill>
                            <a:srgbClr val="C4AB2E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i="1">
                              <a:solidFill>
                                <a:srgbClr val="C4AB2E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solidFill>
                                    <a:srgbClr val="C4AB2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rgbClr val="C4AB2E"/>
                                  </a:solidFill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i="1">
                                  <a:solidFill>
                                    <a:srgbClr val="C4AB2E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solidFill>
                                    <a:srgbClr val="C4AB2E"/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rgbClr val="C4AB2E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srgbClr val="C4AB2E"/>
                                      </a:solidFill>
                                      <a:latin typeface="Cambria Math" panose="02040503050406030204" pitchFamily="18" charset="0"/>
                                    </a:rPr>
                                    <m:t>ℝ</m:t>
                                  </m:r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rgbClr val="C4AB2E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p>
                            </m:lim>
                          </m:limLow>
                        </m:fName>
                        <m:e>
                          <m:d>
                            <m:dPr>
                              <m:ctrlPr>
                                <a:rPr lang="en-US" i="1">
                                  <a:solidFill>
                                    <a:srgbClr val="C4AB2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C4AB2E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C4AB2E"/>
                                      </a:solidFill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C4AB2E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rgbClr val="C4AB2E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solidFill>
                                        <a:srgbClr val="C4AB2E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i="1">
                                  <a:solidFill>
                                    <a:srgbClr val="C4AB2E"/>
                                  </a:solidFill>
                                  <a:latin typeface="Cambria Math" panose="02040503050406030204" pitchFamily="18" charset="0"/>
                                </a:rPr>
                                <m:t>−(</m:t>
                              </m:r>
                              <m:r>
                                <a:rPr lang="en-US" i="1">
                                  <a:solidFill>
                                    <a:srgbClr val="C4AB2E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solidFill>
                                    <a:srgbClr val="C4AB2E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US" i="1">
                                  <a:solidFill>
                                    <a:srgbClr val="C4AB2E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i="1">
                                  <a:solidFill>
                                    <a:srgbClr val="C4AB2E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  <m:r>
                            <a:rPr lang="en-US" i="1">
                              <a:solidFill>
                                <a:srgbClr val="C4AB2E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C4AB2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4AB2E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4AB2E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solidFill>
                                    <a:srgbClr val="C4AB2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i="1">
                                      <a:solidFill>
                                        <a:srgbClr val="C4AB2E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solidFill>
                                        <a:srgbClr val="C4AB2E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C4AB2E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  <m:sup>
                                  <m:r>
                                    <a:rPr lang="en-US" i="1">
                                      <a:solidFill>
                                        <a:srgbClr val="C4AB2E"/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</m:e>
                          </m:d>
                          <m:r>
                            <a:rPr lang="en-US" i="1">
                              <a:solidFill>
                                <a:srgbClr val="C4AB2E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i="1">
                                  <a:solidFill>
                                    <a:srgbClr val="C4AB2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solidFill>
                                    <a:srgbClr val="C4AB2E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4AB2E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US" i="1">
                                  <a:solidFill>
                                    <a:srgbClr val="C4AB2E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r>
                            <a:rPr lang="en-US" i="1">
                              <a:solidFill>
                                <a:srgbClr val="C4AB2E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i="1">
                              <a:solidFill>
                                <a:srgbClr val="C4AB2E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tx1"/>
                    </a:solidFill>
                  </a:rPr>
                  <a:t>Easy Properties of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:</a:t>
                </a: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tx1"/>
                    </a:solidFill>
                  </a:rPr>
                  <a:t>1.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is finite for all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≤1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, </a:t>
                </a:r>
                <a:r>
                  <a:rPr lang="en-US" b="1" dirty="0">
                    <a:solidFill>
                      <a:srgbClr val="7030A0"/>
                    </a:solidFill>
                  </a:rPr>
                  <a:t>concave</a:t>
                </a:r>
                <a:r>
                  <a:rPr lang="en-US" dirty="0">
                    <a:solidFill>
                      <a:schemeClr val="tx1"/>
                    </a:solidFill>
                  </a:rPr>
                  <a:t>, and increasing in time starting from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. </a:t>
                </a:r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tx1"/>
                    </a:solidFill>
                  </a:rPr>
                  <a:t>2.                    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nary>
                          <m:naryPr>
                            <m:supHide m:val="on"/>
                            <m:ctrlPr>
                              <a:rPr lang="en-US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d>
                              <m:dPr>
                                <m:begChr m:val="|"/>
                                <m:endChr m:val="|"/>
                                <m:ctrlPr>
                                  <a:rPr lang="en-US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d>
                            <m: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/>
                          <m:e>
                            <m:sSubSup>
                              <m:sSubSupPr>
                                <m:ctrlPr>
                                  <a:rPr lang="en-US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  <m:sup>
                                <m:r>
                                  <a:rPr lang="en-US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bSup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d>
                            <m: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nary>
                        <m:r>
                          <a:rPr lang="en-US" b="1" i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limLow>
                      <m:limLow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min</m:t>
                        </m:r>
                      </m:e>
                      <m:lim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lim>
                    </m:limLow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</m:sub>
                    </m:sSub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))=</m:t>
                    </m:r>
                    <m:r>
                      <m:rPr>
                        <m:sty m:val="p"/>
                      </m:rPr>
                      <a:rPr 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Cost</m:t>
                    </m:r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OPT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t</m:t>
                            </m:r>
                          </m:sub>
                        </m:sSub>
                      </m:e>
                    </m:d>
                    <m:r>
                      <a:rPr 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Therefore: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  <m:sup/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  <m:r>
                            <a:rPr lang="en-US" b="0" i="1" smtClean="0">
                              <a:solidFill>
                                <a:srgbClr val="C4AB2E"/>
                              </a:solidFill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nary>
                            <m:naryPr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nary>
                        </m:e>
                      </m:nary>
                      <m:r>
                        <a:rPr lang="en-US" b="1" i="0" baseline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limLow>
                        <m:limLow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lim>
                      </m:limLow>
                      <m:sSub>
                        <m:sSub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sub>
                      </m:sSub>
                      <m:r>
                        <a:rPr lang="en-US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))=</m:t>
                      </m:r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m:rPr>
                          <m:sty m:val="p"/>
                        </m:rPr>
                        <a:rPr lang="en-US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Cost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OPT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∎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tx1"/>
                    </a:solidFill>
                  </a:rPr>
                  <a:t>For small T, using cancellation in the </a:t>
                </a:r>
                <a:r>
                  <a:rPr lang="en-US" dirty="0">
                    <a:solidFill>
                      <a:srgbClr val="C4AB2E"/>
                    </a:solidFill>
                  </a:rPr>
                  <a:t>first inequality</a:t>
                </a:r>
                <a:r>
                  <a:rPr lang="en-US" dirty="0">
                    <a:solidFill>
                      <a:schemeClr val="tx1"/>
                    </a:solidFill>
                  </a:rPr>
                  <a:t> again gives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⋅</m:t>
                            </m:r>
                            <m:func>
                              <m:func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</m:d>
                              </m:e>
                            </m:func>
                          </m:e>
                        </m:rad>
                      </m:e>
                    </m:d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845733"/>
                <a:ext cx="10407876" cy="4384945"/>
              </a:xfrm>
              <a:blipFill>
                <a:blip r:embed="rId3"/>
                <a:stretch>
                  <a:fillRect l="-7308" t="-29971" b="-244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/>
          <p:cNvCxnSpPr/>
          <p:nvPr/>
        </p:nvCxnSpPr>
        <p:spPr>
          <a:xfrm flipH="1" flipV="1">
            <a:off x="3833039" y="5300331"/>
            <a:ext cx="994142" cy="478464"/>
          </a:xfrm>
          <a:prstGeom prst="straightConnector1">
            <a:avLst/>
          </a:prstGeom>
          <a:ln>
            <a:solidFill>
              <a:srgbClr val="C4AB2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3232963" y="2125757"/>
            <a:ext cx="246888" cy="0"/>
          </a:xfrm>
          <a:prstGeom prst="line">
            <a:avLst/>
          </a:prstGeom>
          <a:ln w="19050">
            <a:solidFill>
              <a:srgbClr val="C4AB2E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4252708" y="5104211"/>
            <a:ext cx="24688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2551256" y="3684594"/>
            <a:ext cx="137160" cy="0"/>
          </a:xfrm>
          <a:prstGeom prst="line">
            <a:avLst/>
          </a:prstGeom>
          <a:ln w="19050">
            <a:solidFill>
              <a:srgbClr val="7030A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067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Steiner Point via Level Sets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97279" y="1845734"/>
                <a:ext cx="10761345" cy="4023360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Consider a (convex) level 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: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d>
                  </m:oMath>
                </a14:m>
                <a:r>
                  <a:rPr lang="en-US" dirty="0"/>
                  <a:t>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Claim: for R large, we have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.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The dual definition only uses slopes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. These hyperplanes are tangent 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𝜕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</m:oMath>
                </a14:m>
                <a:r>
                  <a:rPr lang="en-US" dirty="0"/>
                  <a:t>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⋅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C4AB2E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C4AB2E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solidFill>
                                <a:srgbClr val="C4AB2E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  <m:r>
                        <a:rPr lang="en-US" i="1">
                          <a:solidFill>
                            <a:srgbClr val="C4AB2E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nary>
                        <m:naryPr>
                          <m:supHide m:val="on"/>
                          <m:ctrlPr>
                            <a:rPr lang="en-US" i="1">
                              <a:solidFill>
                                <a:srgbClr val="C4AB2E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solidFill>
                                    <a:srgbClr val="C4AB2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C4AB2E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US" i="1">
                              <a:solidFill>
                                <a:srgbClr val="C4AB2E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i="1">
                                  <a:solidFill>
                                    <a:srgbClr val="C4AB2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solidFill>
                                    <a:srgbClr val="C4AB2E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4AB2E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US" i="1">
                                  <a:solidFill>
                                    <a:srgbClr val="C4AB2E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i="1">
                                  <a:solidFill>
                                    <a:srgbClr val="C4AB2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C4AB2E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US" i="1">
                              <a:solidFill>
                                <a:srgbClr val="C4AB2E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i="1">
                              <a:solidFill>
                                <a:srgbClr val="C4AB2E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i="1">
                              <a:solidFill>
                                <a:srgbClr val="C4AB2E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i="1">
                              <a:solidFill>
                                <a:srgbClr val="C4AB2E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nary>
                      <m:r>
                        <a:rPr lang="en-US" b="0" i="1" smtClean="0">
                          <a:solidFill>
                            <a:srgbClr val="C4AB2E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C4AB2E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C4AB2E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solidFill>
                                <a:srgbClr val="C4AB2E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  <m:r>
                        <a:rPr lang="en-US" i="1">
                          <a:solidFill>
                            <a:srgbClr val="C4AB2E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nary>
                        <m:naryPr>
                          <m:supHide m:val="on"/>
                          <m:ctrlPr>
                            <a:rPr lang="en-US" i="1">
                              <a:solidFill>
                                <a:srgbClr val="C4AB2E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solidFill>
                                    <a:srgbClr val="C4AB2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C4AB2E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US" i="1">
                              <a:solidFill>
                                <a:srgbClr val="C4AB2E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C4AB2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C4AB2E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solidFill>
                                    <a:srgbClr val="C4AB2E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4AB2E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solidFill>
                                    <a:srgbClr val="C4AB2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i="1">
                                      <a:solidFill>
                                        <a:srgbClr val="C4AB2E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solidFill>
                                        <a:srgbClr val="C4AB2E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C4AB2E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  <m:sup>
                                  <m:r>
                                    <a:rPr lang="en-US" i="1">
                                      <a:solidFill>
                                        <a:srgbClr val="C4AB2E"/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</m:e>
                          </m:d>
                          <m:r>
                            <a:rPr lang="en-US" i="1">
                              <a:solidFill>
                                <a:srgbClr val="C4AB2E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i="1">
                                  <a:solidFill>
                                    <a:srgbClr val="C4AB2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solidFill>
                                    <a:srgbClr val="C4AB2E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4AB2E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US" i="1">
                                  <a:solidFill>
                                    <a:srgbClr val="C4AB2E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r>
                            <a:rPr lang="en-US" i="1">
                              <a:solidFill>
                                <a:srgbClr val="C4AB2E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i="1">
                              <a:solidFill>
                                <a:srgbClr val="C4AB2E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b="0" i="1" smtClean="0">
                              <a:solidFill>
                                <a:srgbClr val="C4AB2E"/>
                              </a:solidFill>
                              <a:latin typeface="Cambria Math" panose="02040503050406030204" pitchFamily="18" charset="0"/>
                            </a:rPr>
                            <m:t>) </m:t>
                          </m:r>
                          <m:r>
                            <a:rPr lang="en-US" i="1">
                              <a:solidFill>
                                <a:srgbClr val="C4AB2E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i="1">
                              <a:solidFill>
                                <a:srgbClr val="C4AB2E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i="1">
                              <a:solidFill>
                                <a:srgbClr val="C4AB2E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nary>
                      <m:r>
                        <a:rPr lang="en-US" b="0" i="1" smtClean="0">
                          <a:solidFill>
                            <a:srgbClr val="C4AB2E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C4AB2E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C4AB2E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solidFill>
                                <a:srgbClr val="C4AB2E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  <m:r>
                        <a:rPr lang="en-US" i="1">
                          <a:solidFill>
                            <a:srgbClr val="C4AB2E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nary>
                        <m:naryPr>
                          <m:supHide m:val="on"/>
                          <m:ctrlPr>
                            <a:rPr lang="en-US" i="1">
                              <a:solidFill>
                                <a:srgbClr val="C4AB2E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solidFill>
                                    <a:srgbClr val="C4AB2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C4AB2E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US" i="1">
                              <a:solidFill>
                                <a:srgbClr val="C4AB2E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/>
                        <m:e>
                          <m:d>
                            <m:dPr>
                              <m:ctrlPr>
                                <a:rPr lang="en-US" b="0" i="1" smtClean="0">
                                  <a:solidFill>
                                    <a:srgbClr val="C4AB2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C4AB2E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en-US" i="1">
                                  <a:solidFill>
                                    <a:srgbClr val="C4AB2E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b="0" i="1" smtClean="0">
                                      <a:solidFill>
                                        <a:srgbClr val="C4AB2E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solidFill>
                                        <a:srgbClr val="C4AB2E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C4AB2E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solidFill>
                                        <a:srgbClr val="C4AB2E"/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  <m:r>
                                <a:rPr lang="en-US" i="1">
                                  <a:solidFill>
                                    <a:srgbClr val="C4AB2E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US" i="1">
                                  <a:solidFill>
                                    <a:srgbClr val="C4AB2E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US" i="1">
                              <a:solidFill>
                                <a:srgbClr val="C4AB2E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i="1">
                              <a:solidFill>
                                <a:srgbClr val="C4AB2E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i="1">
                              <a:solidFill>
                                <a:srgbClr val="C4AB2E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b="0" i="1" smtClean="0">
                              <a:solidFill>
                                <a:srgbClr val="C4AB2E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solidFill>
                                <a:srgbClr val="C4AB2E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solidFill>
                                <a:srgbClr val="C4AB2E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nary>
                            <m:naryPr>
                              <m:supHide m:val="on"/>
                              <m:ctrlPr>
                                <a:rPr lang="en-US" b="0" i="1" smtClean="0">
                                  <a:solidFill>
                                    <a:srgbClr val="C4AB2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solidFill>
                                        <a:srgbClr val="C4AB2E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rgbClr val="C4AB2E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  <m:r>
                                <a:rPr lang="en-US" b="0" i="1" smtClean="0">
                                  <a:solidFill>
                                    <a:srgbClr val="C4AB2E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rgbClr val="C4AB2E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C4AB2E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rgbClr val="C4AB2E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solidFill>
                                            <a:srgbClr val="C4AB2E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Ω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rgbClr val="C4AB2E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rgbClr val="C4AB2E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rgbClr val="C4AB2E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sub>
                                  </m:sSub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rgbClr val="C4AB2E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</m:e>
                          </m:nary>
                          <m:r>
                            <a:rPr lang="en-US" b="0" i="1" smtClean="0">
                              <a:solidFill>
                                <a:srgbClr val="C4AB2E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b="0" i="1" smtClean="0">
                              <a:solidFill>
                                <a:srgbClr val="C4AB2E"/>
                              </a:solidFill>
                              <a:latin typeface="Cambria Math" panose="02040503050406030204" pitchFamily="18" charset="0"/>
                            </a:rPr>
                            <m:t>) </m:t>
                          </m:r>
                          <m:r>
                            <a:rPr lang="en-US" b="0" i="1" smtClean="0">
                              <a:solidFill>
                                <a:srgbClr val="C4AB2E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b="0" i="1" smtClean="0">
                              <a:solidFill>
                                <a:srgbClr val="C4AB2E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solidFill>
                                <a:srgbClr val="C4AB2E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solidFill>
                                <a:srgbClr val="C4AB2E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b="0" i="1" smtClean="0">
                              <a:solidFill>
                                <a:srgbClr val="C4AB2E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tx1"/>
                    </a:solidFill>
                  </a:rPr>
                  <a:t>Actually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  <m:r>
                          <a:rPr lang="en-US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Ω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)∈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for any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𝐶𝑜𝑠𝑡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𝑂𝑃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. [AGGT 19]’s solution uses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R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⌈</m:t>
                        </m:r>
                        <m:func>
                          <m:func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fName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𝐶𝑜𝑠𝑡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𝑂𝑃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⌉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. 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79" y="1845734"/>
                <a:ext cx="10761345" cy="4023360"/>
              </a:xfrm>
              <a:blipFill>
                <a:blip r:embed="rId2"/>
                <a:stretch>
                  <a:fillRect l="-1296" t="-1887" b="-311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27736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Chasing Convex Functions Directly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845734"/>
                <a:ext cx="10545662" cy="402336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No ad-hoc reduction needed for chasing convex functions. Just follow the Functional Steiner Point. Easier to think about in continuous time.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Movement cost is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-competitive, service cost </a:t>
                </a:r>
                <a14:m>
                  <m:oMath xmlns:m="http://schemas.openxmlformats.org/officeDocument/2006/math">
                    <m:nary>
                      <m:nary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e>
                    </m:nary>
                  </m:oMath>
                </a14:m>
                <a:r>
                  <a:rPr lang="en-US" dirty="0"/>
                  <a:t> is 1-competitive. Overall d+1 competitive.</a:t>
                </a:r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</a:p>
              <a:p>
                <a:pPr marL="0" indent="0">
                  <a:buNone/>
                </a:pPr>
                <a:r>
                  <a:rPr lang="en-US" dirty="0"/>
                  <a:t>Proof Idea: For service cost in continuous time,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whenever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𝛻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&lt;1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r>
                  <a:rPr lang="en-US" dirty="0"/>
                  <a:t>Therefore: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dirty="0"/>
                  <a:t> In words, the height of a tangent plane increases at the speed of function increase at the current tangency point.</a:t>
                </a:r>
              </a:p>
              <a:p>
                <a:pPr marL="0" indent="0">
                  <a:buNone/>
                </a:pPr>
                <a:r>
                  <a:rPr lang="en-US" dirty="0"/>
                  <a:t>From this, integrated service cost exactly matches the increase of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845734"/>
                <a:ext cx="10545662" cy="4023360"/>
              </a:xfrm>
              <a:blipFill>
                <a:blip r:embed="rId2"/>
                <a:stretch>
                  <a:fillRect l="-1322" t="-1572" b="-12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31880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Example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" b="44743"/>
          <a:stretch/>
        </p:blipFill>
        <p:spPr>
          <a:xfrm>
            <a:off x="1828800" y="1828800"/>
            <a:ext cx="9011943" cy="3735010"/>
          </a:xfrm>
        </p:spPr>
      </p:pic>
    </p:spTree>
    <p:extLst>
      <p:ext uri="{BB962C8B-B14F-4D97-AF65-F5344CB8AC3E}">
        <p14:creationId xmlns:p14="http://schemas.microsoft.com/office/powerpoint/2010/main" val="1149914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Norms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en-US" dirty="0"/>
                  <a:t>Both Steiner and Functional Steiner still work in any normed space. Now we integrate over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 in the </a:t>
                </a:r>
                <a:r>
                  <a:rPr lang="en-US" b="1" dirty="0"/>
                  <a:t>dual</a:t>
                </a:r>
                <a:r>
                  <a:rPr lang="en-US" dirty="0"/>
                  <a:t> ball/sphere, so the definition depends on the norm.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Theorem: Functional Steiner Point is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-competitive for chasing convex bodies in </a:t>
                </a:r>
                <a:r>
                  <a:rPr lang="en-US" b="1" dirty="0"/>
                  <a:t>any</a:t>
                </a:r>
                <a:r>
                  <a:rPr lang="en-US" dirty="0"/>
                  <a:t> normed space.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The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⋅</m:t>
                            </m:r>
                            <m:func>
                              <m:func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</m:d>
                              </m:e>
                            </m:func>
                          </m:e>
                        </m:rad>
                      </m:e>
                    </m:d>
                  </m:oMath>
                </a14:m>
                <a:r>
                  <a:rPr lang="en-US" dirty="0"/>
                  <a:t>  bound relies on concentration of measure, so is specific to Euclidean space.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87" t="-943" r="-2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66850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Questions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dirty="0"/>
                  <a:t>Competitive ratio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 is </a:t>
                </a:r>
                <a:r>
                  <a:rPr lang="en-US" b="1" dirty="0"/>
                  <a:t>exactly</a:t>
                </a:r>
                <a:r>
                  <a:rPr lang="en-US" dirty="0"/>
                  <a:t> tight for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</m:sSubSup>
                  </m:oMath>
                </a14:m>
                <a:r>
                  <a:rPr lang="en-US" dirty="0"/>
                  <a:t>. More precision for other norms? </a:t>
                </a:r>
              </a:p>
              <a:p>
                <a:pPr marL="0" indent="0">
                  <a:buNone/>
                </a:pPr>
                <a:r>
                  <a:rPr lang="en-US" dirty="0"/>
                  <a:t>	For </a:t>
                </a:r>
                <a:r>
                  <a:rPr lang="en-US" b="1" dirty="0"/>
                  <a:t>nested</a:t>
                </a:r>
                <a:r>
                  <a:rPr lang="en-US" dirty="0"/>
                  <a:t> chasing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p>
                  </m:oMath>
                </a14:m>
                <a:r>
                  <a:rPr lang="en-US" dirty="0"/>
                  <a:t> the answer is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Θ</m:t>
                        </m:r>
                      </m:e>
                    </m:acc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func>
                              <m:func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b="0" i="0" dirty="0" smtClean="0">
                                    <a:latin typeface="Cambria Math" panose="02040503050406030204" pitchFamily="18" charset="0"/>
                                  </a:rPr>
                                  <m:t>max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b="0" i="1" dirty="0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b="0" i="1" dirty="0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,1−</m:t>
                                    </m:r>
                                    <m:f>
                                      <m:fPr>
                                        <m:ctrlPr>
                                          <a:rPr lang="en-US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b="0" i="1" dirty="0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b="0" i="1" dirty="0" smtClean="0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</m:func>
                          </m:sup>
                        </m:sSup>
                      </m:e>
                    </m:d>
                  </m:oMath>
                </a14:m>
                <a:r>
                  <a:rPr lang="en-US" dirty="0"/>
                  <a:t>. So this is a lower bound.</a:t>
                </a:r>
              </a:p>
              <a:p>
                <a:pPr marL="0" indent="0">
                  <a:buNone/>
                </a:pPr>
                <a:r>
                  <a:rPr lang="en-US" dirty="0"/>
                  <a:t>	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2,∞</m:t>
                        </m:r>
                      </m:e>
                    </m:d>
                  </m:oMath>
                </a14:m>
                <a:r>
                  <a:rPr lang="en-US" dirty="0"/>
                  <a:t>, embedding distortion shows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den>
                            </m:f>
                          </m:sup>
                        </m:sSup>
                        <m:rad>
                          <m:radPr>
                            <m:deg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unc>
                              <m:func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</m:d>
                              </m:e>
                            </m:func>
                          </m:e>
                        </m:ra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US" dirty="0"/>
                  <a:t>. Gap for exponential T.	</a:t>
                </a:r>
              </a:p>
              <a:p>
                <a:pPr marL="0" indent="0">
                  <a:buNone/>
                </a:pPr>
                <a:r>
                  <a:rPr lang="en-US" dirty="0"/>
                  <a:t>	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&lt;2</m:t>
                    </m:r>
                  </m:oMath>
                </a14:m>
                <a:r>
                  <a:rPr lang="en-US" dirty="0"/>
                  <a:t>, polynomial gap even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𝑝𝑜𝑙𝑦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dirty="0"/>
                  <a:t>What about mildly non-convex problems? 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dirty="0"/>
                  <a:t>	[BR</a:t>
                </a:r>
                <a:r>
                  <a:rPr lang="en-US" b="1" dirty="0"/>
                  <a:t>S</a:t>
                </a:r>
                <a:r>
                  <a:rPr lang="en-US" dirty="0"/>
                  <a:t> 19+]: There is no competitive algorithm for chasing convex bodies with k servers.</a:t>
                </a:r>
                <a:endParaRPr lang="en-US" b="1" dirty="0"/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dirty="0"/>
                  <a:t>General theory of metrical task systems? Right now </a:t>
                </a:r>
                <a:r>
                  <a:rPr lang="en-US"/>
                  <a:t>this solution </a:t>
                </a:r>
                <a:r>
                  <a:rPr lang="en-US" dirty="0"/>
                  <a:t>seems like a miracle…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87" t="-1572" b="-9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62430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000" y="1883410"/>
            <a:ext cx="11563350" cy="4542366"/>
          </a:xfrm>
        </p:spPr>
        <p:txBody>
          <a:bodyPr numCol="2" anchor="t">
            <a:no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sz="1400" dirty="0"/>
              <a:t>[ABNPSS 16] </a:t>
            </a:r>
            <a:r>
              <a:rPr lang="en-US" sz="1400" dirty="0" err="1"/>
              <a:t>Antonios</a:t>
            </a:r>
            <a:r>
              <a:rPr lang="en-US" sz="1400" dirty="0"/>
              <a:t> Antoniadis, Neal </a:t>
            </a:r>
            <a:r>
              <a:rPr lang="en-US" sz="1400" dirty="0" err="1"/>
              <a:t>Barcelo</a:t>
            </a:r>
            <a:r>
              <a:rPr lang="en-US" sz="1400" dirty="0"/>
              <a:t>, Michael </a:t>
            </a:r>
            <a:r>
              <a:rPr lang="en-US" sz="1400" dirty="0" err="1"/>
              <a:t>Hugent</a:t>
            </a:r>
            <a:r>
              <a:rPr lang="en-US" sz="1400" dirty="0"/>
              <a:t>, Kirk </a:t>
            </a:r>
            <a:r>
              <a:rPr lang="en-US" sz="1400" dirty="0" err="1"/>
              <a:t>Pruhs</a:t>
            </a:r>
            <a:r>
              <a:rPr lang="en-US" sz="1400" dirty="0"/>
              <a:t>, Kevin </a:t>
            </a:r>
            <a:r>
              <a:rPr lang="en-US" sz="1400" dirty="0" err="1"/>
              <a:t>Schewior</a:t>
            </a:r>
            <a:r>
              <a:rPr lang="en-US" sz="1400" dirty="0"/>
              <a:t>, Michele </a:t>
            </a:r>
            <a:r>
              <a:rPr lang="en-US" sz="1400" dirty="0" err="1"/>
              <a:t>Scquizzato</a:t>
            </a:r>
            <a:r>
              <a:rPr lang="en-US" sz="1400" dirty="0"/>
              <a:t>. Chasing convex bodies and functions.  LATIN 2016.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1400" dirty="0"/>
              <a:t>[ABCGL 18] C.J. Argue, Sebastien Bubeck, Michael B. Cohen, </a:t>
            </a:r>
            <a:r>
              <a:rPr lang="en-US" sz="1400" dirty="0" err="1"/>
              <a:t>Anupam</a:t>
            </a:r>
            <a:r>
              <a:rPr lang="en-US" sz="1400" dirty="0"/>
              <a:t> Gupta, and Yin Tat Lee. A nearly-linear bound for chasing nested convex bodies. SODA 2019.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1400" dirty="0"/>
              <a:t>[AGGT 19] C.J. Argue, </a:t>
            </a:r>
            <a:r>
              <a:rPr lang="en-US" sz="1400" dirty="0" err="1"/>
              <a:t>Anupam</a:t>
            </a:r>
            <a:r>
              <a:rPr lang="en-US" sz="1400" dirty="0"/>
              <a:t> Gupta, Guru </a:t>
            </a:r>
            <a:r>
              <a:rPr lang="en-US" sz="1400" dirty="0" err="1"/>
              <a:t>Guruganesh</a:t>
            </a:r>
            <a:r>
              <a:rPr lang="en-US" sz="1400" dirty="0"/>
              <a:t>, </a:t>
            </a:r>
            <a:r>
              <a:rPr lang="en-US" sz="1400" dirty="0" err="1"/>
              <a:t>Ziye</a:t>
            </a:r>
            <a:r>
              <a:rPr lang="en-US" sz="1400" dirty="0"/>
              <a:t> Tang. Chasing convex bodies with linear competitive ratio. SODA 2020.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1400" dirty="0"/>
              <a:t>[CGW 18] </a:t>
            </a:r>
            <a:r>
              <a:rPr lang="en-US" sz="1400" dirty="0" err="1"/>
              <a:t>Niangjun</a:t>
            </a:r>
            <a:r>
              <a:rPr lang="en-US" sz="1400" dirty="0"/>
              <a:t> Chen, </a:t>
            </a:r>
            <a:r>
              <a:rPr lang="en-US" sz="1400" dirty="0" err="1"/>
              <a:t>Gautam</a:t>
            </a:r>
            <a:r>
              <a:rPr lang="en-US" sz="1400" dirty="0"/>
              <a:t> </a:t>
            </a:r>
            <a:r>
              <a:rPr lang="en-US" sz="1400" dirty="0" err="1"/>
              <a:t>Goel</a:t>
            </a:r>
            <a:r>
              <a:rPr lang="en-US" sz="1400" dirty="0"/>
              <a:t>, Adam Wierman. Smoothed Online Convex Optimization in High Dimensions  via Online Balanced Descent. 2018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1400" dirty="0"/>
              <a:t>[BBEKU 18] Nikhil Bansal, Martin Bohm, Marek Elias, </a:t>
            </a:r>
            <a:r>
              <a:rPr lang="en-US" sz="1400" dirty="0" err="1"/>
              <a:t>Grigorios</a:t>
            </a:r>
            <a:r>
              <a:rPr lang="en-US" sz="1400" dirty="0"/>
              <a:t> </a:t>
            </a:r>
            <a:r>
              <a:rPr lang="en-US" sz="1400" dirty="0" err="1"/>
              <a:t>Koumoutsos</a:t>
            </a:r>
            <a:r>
              <a:rPr lang="en-US" sz="1400" dirty="0"/>
              <a:t>, </a:t>
            </a:r>
            <a:r>
              <a:rPr lang="en-US" sz="1400" dirty="0" err="1"/>
              <a:t>Seeun</a:t>
            </a:r>
            <a:r>
              <a:rPr lang="en-US" sz="1400" dirty="0"/>
              <a:t> William </a:t>
            </a:r>
            <a:r>
              <a:rPr lang="en-US" sz="1400" dirty="0" err="1"/>
              <a:t>Umboh</a:t>
            </a:r>
            <a:r>
              <a:rPr lang="en-US" sz="1400" dirty="0"/>
              <a:t>. Nested convex bodies are </a:t>
            </a:r>
            <a:r>
              <a:rPr lang="en-US" sz="1400" dirty="0" err="1"/>
              <a:t>chaseable</a:t>
            </a:r>
            <a:r>
              <a:rPr lang="en-US" sz="1400" dirty="0"/>
              <a:t>. SODA, 2018.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1400" dirty="0"/>
              <a:t>[BKLLS 18] Sebastien Bubeck, Bo’az Klartag, Yin Tat Lee, Yuanzhi Li, Mark Sellke. Chasing nested convex bodies nearly optimally. SODA 2020.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1400" dirty="0"/>
              <a:t>[BLLS 18] Sebastien Bubeck, Yin Tat Lee, Yuanzhi Li, Mark Sellke.     Competitively chasing convex bodies. STOC 2019.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1400" dirty="0"/>
              <a:t>[FL 93] Joel Friedman, Nat </a:t>
            </a:r>
            <a:r>
              <a:rPr lang="en-US" sz="1400" dirty="0" err="1"/>
              <a:t>Linial</a:t>
            </a:r>
            <a:r>
              <a:rPr lang="en-US" sz="1400" dirty="0"/>
              <a:t>. On convex body chasing. Discrete &amp; Computational Geometry 1993.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1400" dirty="0"/>
              <a:t>[GW 19] </a:t>
            </a:r>
            <a:r>
              <a:rPr lang="en-US" sz="1400" dirty="0" err="1"/>
              <a:t>Gautam</a:t>
            </a:r>
            <a:r>
              <a:rPr lang="en-US" sz="1400" dirty="0"/>
              <a:t> </a:t>
            </a:r>
            <a:r>
              <a:rPr lang="en-US" sz="1400" dirty="0" err="1"/>
              <a:t>Goel</a:t>
            </a:r>
            <a:r>
              <a:rPr lang="en-US" sz="1400" dirty="0"/>
              <a:t>, Adam Wierman. An online algorithm for smoothed regression and LQG control. PMLR 2019.</a:t>
            </a:r>
          </a:p>
          <a:p>
            <a:pPr marL="0" indent="0" fontAlgn="base">
              <a:buNone/>
            </a:pPr>
            <a:r>
              <a:rPr lang="en-US" sz="1400" dirty="0">
                <a:solidFill>
                  <a:schemeClr val="tx1"/>
                </a:solidFill>
              </a:rPr>
              <a:t>[PY 89] Krzysztof </a:t>
            </a:r>
            <a:r>
              <a:rPr lang="en-US" sz="1400" dirty="0" err="1">
                <a:solidFill>
                  <a:schemeClr val="tx1"/>
                </a:solidFill>
              </a:rPr>
              <a:t>Przesławski</a:t>
            </a:r>
            <a:r>
              <a:rPr lang="en-US" sz="1400" dirty="0">
                <a:solidFill>
                  <a:schemeClr val="tx1"/>
                </a:solidFill>
              </a:rPr>
              <a:t> and David Yost. Continuity properties of selectors and Michael's theorem. Michigan Mathematics Journal 1989.</a:t>
            </a:r>
          </a:p>
          <a:p>
            <a:pPr marL="0" indent="0" fontAlgn="base">
              <a:buNone/>
            </a:pPr>
            <a:r>
              <a:rPr lang="en-US" sz="1400" dirty="0">
                <a:solidFill>
                  <a:schemeClr val="tx1"/>
                </a:solidFill>
              </a:rPr>
              <a:t>[</a:t>
            </a:r>
            <a:r>
              <a:rPr lang="en-US" sz="1400" dirty="0" err="1">
                <a:solidFill>
                  <a:schemeClr val="tx1"/>
                </a:solidFill>
              </a:rPr>
              <a:t>Sch</a:t>
            </a:r>
            <a:r>
              <a:rPr lang="en-US" sz="1400" dirty="0">
                <a:solidFill>
                  <a:schemeClr val="tx1"/>
                </a:solidFill>
              </a:rPr>
              <a:t> 71] Rolf Schneider. On Steiner points of convex bodies. Israel J Math 1971.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1400" dirty="0"/>
              <a:t>[S 19] Mark Sellke. Chasing convex bodies optimally. SODA 2020.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1400" dirty="0"/>
              <a:t>[</a:t>
            </a:r>
            <a:r>
              <a:rPr lang="en-US" sz="1400" dirty="0" err="1"/>
              <a:t>Ste</a:t>
            </a:r>
            <a:r>
              <a:rPr lang="en-US" sz="1400" dirty="0"/>
              <a:t> 1840] </a:t>
            </a:r>
            <a:r>
              <a:rPr lang="en-US" sz="1400" dirty="0" err="1"/>
              <a:t>Jakob</a:t>
            </a:r>
            <a:r>
              <a:rPr lang="en-US" sz="1400" dirty="0"/>
              <a:t> Steiner. </a:t>
            </a:r>
            <a:r>
              <a:rPr lang="de-DE" sz="1400" dirty="0"/>
              <a:t>Von dem krümmungs-schwerpuncte ebener curven. 1840.</a:t>
            </a:r>
            <a:endParaRPr lang="en-US" sz="1400" dirty="0"/>
          </a:p>
          <a:p>
            <a:pPr marL="0" indent="0">
              <a:buNone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961392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4" name="Snip Same Side Corner Rectangle 3"/>
          <p:cNvSpPr/>
          <p:nvPr/>
        </p:nvSpPr>
        <p:spPr>
          <a:xfrm>
            <a:off x="3713018" y="2798618"/>
            <a:ext cx="6668654" cy="2253673"/>
          </a:xfrm>
          <a:prstGeom prst="snip2SameRect">
            <a:avLst/>
          </a:prstGeom>
          <a:noFill/>
          <a:ln w="317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1884218" y="3759200"/>
            <a:ext cx="147782" cy="15701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3639127" y="3768436"/>
            <a:ext cx="147782" cy="15701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2105891" y="3837709"/>
            <a:ext cx="1311563" cy="92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599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Bonus: Steiner Point Minimizes Euclidean Lipschitz Constant Among Selectors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In Euclidean space, the Steiner point is highly symmetric: it commutes with isometry and </a:t>
                </a:r>
                <a:r>
                  <a:rPr lang="en-US" b="1" dirty="0"/>
                  <a:t>Minkowski sum: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lit/>
                      </m:rPr>
                      <a:rPr lang="en-US" b="0" i="1" smtClean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  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m:rPr>
                        <m:lit/>
                      </m:rP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Given an arbitrary selector S, we can symmetrize S to have the same properties. For example: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acc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p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d>
                            <m:d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d>
                                <m:d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  <m:d>
                                    <m:dPr>
                                      <m:ctrlP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e>
                                  </m:d>
                                </m:e>
                              </m:d>
                            </m:e>
                          </m:d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  Here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dirty="0"/>
                  <a:t> is a uniformly random rotation. Because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𝑔h</m:t>
                    </m:r>
                  </m:oMath>
                </a14:m>
                <a:r>
                  <a:rPr lang="en-US" dirty="0"/>
                  <a:t> is also uniformly random for fixed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/>
                  <a:t>: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acc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p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d>
                            <m:d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d>
                                <m:d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d>
                                    <m:d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e>
                                  </m:d>
                                </m:e>
                              </m:d>
                            </m:e>
                          </m:d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d>
                            <m:d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d>
                                <m:d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𝑔h</m:t>
                                  </m:r>
                                  <m:d>
                                    <m:d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e>
                                  </m:d>
                                </m:e>
                              </m:d>
                            </m:e>
                          </m:d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</m:acc>
                          <m:d>
                            <m:d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</m:d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  Similar procedure to make it also commute with other isometries and Minkowski sum.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04" t="-15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55781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Bonus: Steiner Point Minimizes Euclidean Lipschitz Constant Among Selectors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97279" y="1845733"/>
                <a:ext cx="10502053" cy="4483629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Theorem [</a:t>
                </a:r>
                <a:r>
                  <a:rPr lang="en-US" dirty="0" err="1"/>
                  <a:t>Sch</a:t>
                </a:r>
                <a:r>
                  <a:rPr lang="en-US" dirty="0"/>
                  <a:t> 71]: any continuous selector commuting with isometry and Minkowski sum is  exactly the Steiner point. </a:t>
                </a:r>
              </a:p>
              <a:p>
                <a:endParaRPr lang="en-US" dirty="0"/>
              </a:p>
              <a:p>
                <a:r>
                  <a:rPr lang="en-US" dirty="0"/>
                  <a:t>Symmetrization decreases the Lipschitz constant, therefore Steiner point has the exact minimum.  </a:t>
                </a:r>
              </a:p>
              <a:p>
                <a:endParaRPr lang="en-US" dirty="0"/>
              </a:p>
              <a:p>
                <a:r>
                  <a:rPr lang="en-US" dirty="0"/>
                  <a:t>A similar argument shows Steiner point gets the exact optimal constant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</m:oMath>
                </a14:m>
                <a:r>
                  <a:rPr lang="en-US" dirty="0"/>
                  <a:t> with</a:t>
                </a:r>
              </a:p>
              <a:p>
                <a:pPr algn="ctr"/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∑||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||≤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 for any sequence of nested convex bodies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⊇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K</m:t>
                        </m:r>
                      </m:e>
                      <m:sub>
                        <m: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⊇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…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⊇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K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T</m:t>
                        </m:r>
                      </m:sub>
                    </m:sSub>
                  </m:oMath>
                </a14:m>
                <a:r>
                  <a:rPr lang="en-US" dirty="0"/>
                  <a:t>.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79" y="1845733"/>
                <a:ext cx="10502053" cy="4483629"/>
              </a:xfrm>
              <a:blipFill>
                <a:blip r:embed="rId2"/>
                <a:stretch>
                  <a:fillRect l="-483" t="-1412" r="-6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37548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E7AB95-5153-BD49-B604-A04903D2DD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Bonus: Steiner Point Minimizes Euclidean Lipschitz Constant Among Selectors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CF85CD2-484D-5440-93C1-B28228883B0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But there is no uniformly random isometry! Not to mention a uniformly random convex body…</a:t>
                </a:r>
              </a:p>
              <a:p>
                <a:endParaRPr lang="en-US" dirty="0"/>
              </a:p>
              <a:p>
                <a:r>
                  <a:rPr lang="en-US" dirty="0"/>
                  <a:t>Solution: use an </a:t>
                </a:r>
                <a:r>
                  <a:rPr lang="en-US" b="1" dirty="0"/>
                  <a:t>invariant mean </a:t>
                </a:r>
                <a:r>
                  <a:rPr lang="en-US" dirty="0"/>
                  <a:t>to symmetrize. </a:t>
                </a:r>
              </a:p>
              <a:p>
                <a:endParaRPr lang="en-US" dirty="0"/>
              </a:p>
              <a:p>
                <a:r>
                  <a:rPr lang="en-US" dirty="0"/>
                  <a:t>Goes beyond measure theory, lets you average ANY bounded measurable function over an </a:t>
                </a:r>
                <a:r>
                  <a:rPr lang="en-US" b="1" dirty="0"/>
                  <a:t>amenable</a:t>
                </a:r>
                <a:r>
                  <a:rPr lang="en-US" dirty="0"/>
                  <a:t> group such as the isometry group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dirty="0"/>
                  <a:t>. It even works for the semigroup of convex sets under Minkowski sum! </a:t>
                </a:r>
              </a:p>
              <a:p>
                <a:endParaRPr lang="en-US" dirty="0"/>
              </a:p>
              <a:p>
                <a:r>
                  <a:rPr lang="en-US" dirty="0"/>
                  <a:t>Caveats: the averaging operator is only finitely additive, not countably additive like in measure theory. The construction requires axiom of choice/ultrafilters. (But we are only proving a lower bound, so no need to compute it.)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CF85CD2-484D-5440-93C1-B28228883B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04" t="-22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28115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Example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" b="40898"/>
          <a:stretch/>
        </p:blipFill>
        <p:spPr>
          <a:xfrm>
            <a:off x="1828800" y="1828800"/>
            <a:ext cx="8994965" cy="3987034"/>
          </a:xfrm>
        </p:spPr>
      </p:pic>
    </p:spTree>
    <p:extLst>
      <p:ext uri="{BB962C8B-B14F-4D97-AF65-F5344CB8AC3E}">
        <p14:creationId xmlns:p14="http://schemas.microsoft.com/office/powerpoint/2010/main" val="23346244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Example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" b="40898"/>
          <a:stretch/>
        </p:blipFill>
        <p:spPr>
          <a:xfrm>
            <a:off x="1828800" y="1828800"/>
            <a:ext cx="8975350" cy="3978340"/>
          </a:xfrm>
        </p:spPr>
      </p:pic>
    </p:spTree>
    <p:extLst>
      <p:ext uri="{BB962C8B-B14F-4D97-AF65-F5344CB8AC3E}">
        <p14:creationId xmlns:p14="http://schemas.microsoft.com/office/powerpoint/2010/main" val="20063984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Motivation 1: Online Lipschitz Selection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845734"/>
                <a:ext cx="10561320" cy="4023360"/>
              </a:xfrm>
            </p:spPr>
            <p:txBody>
              <a:bodyPr>
                <a:normAutofit/>
              </a:bodyPr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Geometers have studied </a:t>
                </a:r>
                <a:r>
                  <a:rPr lang="en-US" b="1" dirty="0">
                    <a:solidFill>
                      <a:schemeClr val="tx1"/>
                    </a:solidFill>
                  </a:rPr>
                  <a:t>selectors</a:t>
                </a:r>
                <a:r>
                  <a:rPr lang="en-US" dirty="0">
                    <a:solidFill>
                      <a:schemeClr val="tx1"/>
                    </a:solidFill>
                  </a:rPr>
                  <a:t> – functions taking a set to a point inside that set.</a:t>
                </a:r>
              </a:p>
              <a:p>
                <a:endParaRPr lang="en-US" dirty="0">
                  <a:solidFill>
                    <a:schemeClr val="tx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Problem formulation: find a </a:t>
                </a:r>
                <a:r>
                  <a:rPr lang="en-US" b="1" dirty="0">
                    <a:solidFill>
                      <a:schemeClr val="tx1"/>
                    </a:solidFill>
                  </a:rPr>
                  <a:t>Lipschitz </a:t>
                </a:r>
                <a:r>
                  <a:rPr lang="en-US" dirty="0">
                    <a:solidFill>
                      <a:schemeClr val="tx1"/>
                    </a:solidFill>
                  </a:rPr>
                  <a:t>selector S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defined for every convex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.</a:t>
                </a: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Need a metric on sets: use </a:t>
                </a:r>
                <a:r>
                  <a:rPr lang="en-US" b="1" dirty="0">
                    <a:solidFill>
                      <a:schemeClr val="tx1"/>
                    </a:solidFill>
                  </a:rPr>
                  <a:t>Hausdorff metric</a:t>
                </a:r>
                <a:r>
                  <a:rPr lang="en-US" dirty="0">
                    <a:solidFill>
                      <a:schemeClr val="tx1"/>
                    </a:solidFill>
                  </a:rPr>
                  <a:t>: </a:t>
                </a:r>
              </a:p>
              <a:p>
                <a:endParaRPr lang="en-US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max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limLow>
                                  <m:limLow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limLow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max</m:t>
                                    </m:r>
                                  </m:e>
                                  <m:lim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∈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lim>
                                </m:limLow>
                              </m:fName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func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func>
                              <m:funcPr>
                                <m:ctrlP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limLow>
                                  <m:limLowPr>
                                    <m:ctrlP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limLow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max</m:t>
                                    </m:r>
                                  </m:e>
                                  <m:lim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p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r>
                                      <a:rPr 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∈</m:t>
                                    </m:r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𝐾</m:t>
                                        </m:r>
                                      </m:e>
                                      <m:sup>
                                        <m: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lim>
                                </m:limLow>
                              </m:fName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func>
                          </m:e>
                        </m:d>
                      </m:fName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unc>
                          <m:func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inf</m:t>
                            </m:r>
                          </m:fName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{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&gt;0: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𝐾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⊆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⊆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𝐾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sub>
                            </m:s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}</m:t>
                            </m:r>
                          </m:e>
                        </m:func>
                      </m:e>
                    </m:func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en-US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tx1"/>
                    </a:solidFill>
                  </a:rPr>
                  <a:t>Hausdorff distance is Cost(OPT) for a worst-case starting point in moving from one set to the other. Chasing convex bodies can be viewed as Online Lipschitz Selection. </a:t>
                </a:r>
              </a:p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845734"/>
                <a:ext cx="10561320" cy="4023360"/>
              </a:xfrm>
              <a:blipFill>
                <a:blip r:embed="rId2"/>
                <a:stretch>
                  <a:fillRect l="-1321" t="-1572" b="-12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39531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Equivalence to Chasing Convex Functions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702887" y="1737360"/>
                <a:ext cx="10515600" cy="468764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endParaRPr lang="en-US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tx1"/>
                    </a:solidFill>
                  </a:rPr>
                  <a:t>Receive convex cost functions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P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ick</m:t>
                    </m:r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after seeing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. </a:t>
                </a: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tx1"/>
                    </a:solidFill>
                  </a:rPr>
                  <a:t>Total cost is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𝐶𝑜𝑠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𝐴𝐿𝐺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|+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                                  </m:t>
                          </m:r>
                        </m:e>
                      </m:nary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tx1"/>
                    </a:solidFill>
                  </a:rPr>
                  <a:t>This is chasing convex </a:t>
                </a:r>
                <a:r>
                  <a:rPr lang="en-US" b="1" dirty="0">
                    <a:solidFill>
                      <a:schemeClr val="tx1"/>
                    </a:solidFill>
                  </a:rPr>
                  <a:t>functions</a:t>
                </a:r>
                <a:r>
                  <a:rPr lang="en-US" dirty="0">
                    <a:solidFill>
                      <a:schemeClr val="tx1"/>
                    </a:solidFill>
                  </a:rPr>
                  <a:t>. Again the aim is to compete with OPT.</a:t>
                </a:r>
              </a:p>
              <a:p>
                <a:pPr marL="0" indent="0">
                  <a:buNone/>
                </a:pPr>
                <a:endParaRPr lang="en-US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tx1"/>
                    </a:solidFill>
                  </a:rPr>
                  <a:t>Chasing convex bodies and functions are actually </a:t>
                </a:r>
                <a:r>
                  <a:rPr lang="en-US" b="1" dirty="0">
                    <a:solidFill>
                      <a:schemeClr val="tx1"/>
                    </a:solidFill>
                  </a:rPr>
                  <a:t>equivalent </a:t>
                </a:r>
                <a:r>
                  <a:rPr lang="en-US" dirty="0">
                    <a:solidFill>
                      <a:schemeClr val="tx1"/>
                    </a:solidFill>
                  </a:rPr>
                  <a:t>problems</a:t>
                </a:r>
                <a:r>
                  <a:rPr lang="en-US" b="1" dirty="0">
                    <a:solidFill>
                      <a:schemeClr val="tx1"/>
                    </a:solidFill>
                  </a:rPr>
                  <a:t>!</a:t>
                </a:r>
                <a:endParaRPr lang="en-US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tx1"/>
                    </a:solidFill>
                  </a:rPr>
                  <a:t>Easy to view a convex set as a convex function. Reduction the other way by considering the epigraph of a convex function as a convex set in d+1 dimensions. Alternating these requests with the hyperplane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turns the service cost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into a movement cost.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02887" y="1737360"/>
                <a:ext cx="10515600" cy="4687641"/>
              </a:xfrm>
              <a:blipFill>
                <a:blip r:embed="rId2"/>
                <a:stretch>
                  <a:fillRect l="-1327" r="-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7122" y="2248940"/>
            <a:ext cx="3659051" cy="2326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16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Motivation 2: Metrical Task Systems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dirty="0">
                    <a:solidFill>
                      <a:schemeClr val="tx1"/>
                    </a:solidFill>
                  </a:rPr>
                  <a:t>More general problem: </a:t>
                </a:r>
                <a:r>
                  <a:rPr lang="en-US" b="1" dirty="0">
                    <a:solidFill>
                      <a:schemeClr val="tx1"/>
                    </a:solidFill>
                  </a:rPr>
                  <a:t>metrical task systems </a:t>
                </a:r>
                <a:r>
                  <a:rPr lang="en-US" dirty="0">
                    <a:solidFill>
                      <a:schemeClr val="tx1"/>
                    </a:solidFill>
                  </a:rPr>
                  <a:t>(MTS). Same question as chasing convex functions, but on an arbitrary metric space X with an arbitrary set S of permitted positive cost functions. </a:t>
                </a:r>
              </a:p>
              <a:p>
                <a:pPr marL="0" indent="0">
                  <a:buNone/>
                </a:pPr>
                <a:endParaRPr lang="en-US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tx1"/>
                    </a:solidFill>
                  </a:rPr>
                  <a:t>Question: how does the competitive ratio depend on X and S?</a:t>
                </a:r>
              </a:p>
              <a:p>
                <a:pPr marL="0" indent="0">
                  <a:buNone/>
                </a:pPr>
                <a:endParaRPr lang="en-US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tx1"/>
                    </a:solidFill>
                  </a:rPr>
                  <a:t>Competitive ratio is in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𝑙𝑜𝑔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</m:num>
                          <m:den>
                            <m:func>
                              <m:funcPr>
                                <m:ctrlP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unc>
                                      <m:funcPr>
                                        <m:ctrlPr>
                                          <a:rPr lang="en-US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b="0" i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en-US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b="0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e>
                                        </m:d>
                                      </m:e>
                                    </m:func>
                                  </m:e>
                                </m:d>
                              </m:e>
                            </m:func>
                          </m:den>
                        </m:f>
                        <m:r>
                          <a:rPr lang="en-US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func>
                          <m:func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p>
                                <m:r>
                                  <a:rPr lang="en-US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</m:e>
                        </m:func>
                      </m:e>
                    </m:d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if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with no restriction on the cost functions.</a:t>
                </a:r>
              </a:p>
              <a:p>
                <a:pPr marL="0" indent="0">
                  <a:buNone/>
                </a:pPr>
                <a:endParaRPr lang="en-US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tx1"/>
                    </a:solidFill>
                  </a:rPr>
                  <a:t>Our problem lives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, an infinite metric space. Will the restriction to convex functions make the competitive ratio finite? A similar phenomenon happens for the famous </a:t>
                </a:r>
                <a:r>
                  <a:rPr lang="en-US" b="1" dirty="0">
                    <a:solidFill>
                      <a:schemeClr val="tx1"/>
                    </a:solidFill>
                  </a:rPr>
                  <a:t>k-server</a:t>
                </a:r>
                <a:r>
                  <a:rPr lang="en-US" dirty="0">
                    <a:solidFill>
                      <a:schemeClr val="tx1"/>
                    </a:solidFill>
                  </a:rPr>
                  <a:t> problem.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87" t="-1572" r="-1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03115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429702" cy="1450757"/>
          </a:xfrm>
        </p:spPr>
        <p:txBody>
          <a:bodyPr/>
          <a:lstStyle/>
          <a:p>
            <a:r>
              <a:rPr lang="en-US" dirty="0"/>
              <a:t>Motivation 3: Online Convex Optimization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845733"/>
                <a:ext cx="10058400" cy="445154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If functions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b="0" i="1" dirty="0">
                    <a:latin typeface="Cambria Math" panose="02040503050406030204" pitchFamily="18" charset="0"/>
                  </a:rPr>
                  <a:t> </a:t>
                </a:r>
                <a:r>
                  <a:rPr lang="en-US" b="0" dirty="0">
                    <a:latin typeface="Cambria Math" panose="02040503050406030204" pitchFamily="18" charset="0"/>
                  </a:rPr>
                  <a:t>are 1-Lipschitz, then movement cost upper-bounds the look-ahead advantage: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𝐶𝑜𝑠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𝐴𝐿𝐺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≥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Now it looks like online convex optimization. Lots of work showing regret bounds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𝔼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limLow>
                        <m:limLow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lim>
                      </m:limLow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ad>
                                <m:radPr>
                                  <m:degHide m:val="on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e>
                              </m:rad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Chasing convex functions is the natural analog when the optimum can move, i.e. the world is non-stationary. We aim for a weaker multiplicative guarantee, but against a </a:t>
                </a:r>
                <a:r>
                  <a:rPr lang="en-US" b="1" dirty="0"/>
                  <a:t>moving</a:t>
                </a:r>
                <a:r>
                  <a:rPr lang="en-US" dirty="0"/>
                  <a:t> benchmark.</a:t>
                </a:r>
              </a:p>
              <a:p>
                <a:pPr marL="0" indent="0">
                  <a:buNone/>
                </a:pPr>
                <a:r>
                  <a:rPr lang="en-US" dirty="0"/>
                  <a:t>Because of this connection, chasing convex functions has been studied in robotics/control under the name </a:t>
                </a:r>
                <a:r>
                  <a:rPr lang="en-US" b="1" dirty="0"/>
                  <a:t>smoothed online convex optimization.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845733"/>
                <a:ext cx="10058400" cy="4451549"/>
              </a:xfrm>
              <a:blipFill>
                <a:blip r:embed="rId2"/>
                <a:stretch>
                  <a:fillRect l="-1387" t="-15909" r="-6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96823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TM02900769[[fn=Retrospect]]</Template>
  <TotalTime>18344</TotalTime>
  <Words>3048</Words>
  <Application>Microsoft Macintosh PowerPoint</Application>
  <PresentationFormat>Widescreen</PresentationFormat>
  <Paragraphs>316</Paragraphs>
  <Slides>36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0" baseType="lpstr">
      <vt:lpstr>Calibri</vt:lpstr>
      <vt:lpstr>Calibri Light</vt:lpstr>
      <vt:lpstr>Cambria Math</vt:lpstr>
      <vt:lpstr>Retrospect</vt:lpstr>
      <vt:lpstr>Chasing Convex Bodies</vt:lpstr>
      <vt:lpstr>The Chasing Convex Bodies Problem</vt:lpstr>
      <vt:lpstr>Example</vt:lpstr>
      <vt:lpstr>Example</vt:lpstr>
      <vt:lpstr>Example</vt:lpstr>
      <vt:lpstr>Motivation 1: Online Lipschitz Selection</vt:lpstr>
      <vt:lpstr>Equivalence to Chasing Convex Functions</vt:lpstr>
      <vt:lpstr>Motivation 2: Metrical Task Systems</vt:lpstr>
      <vt:lpstr>Motivation 3: Online Convex Optimization</vt:lpstr>
      <vt:lpstr>Some Previous Work </vt:lpstr>
      <vt:lpstr>Chasing Nested Convex Bodies</vt:lpstr>
      <vt:lpstr>Simpler Formulation of Nested Chasing</vt:lpstr>
      <vt:lpstr>Previously: Recursive Bare-Hands Approach</vt:lpstr>
      <vt:lpstr>Results From Recursive Bare-Hands</vt:lpstr>
      <vt:lpstr>New Approach: Steiner Point</vt:lpstr>
      <vt:lpstr>What is the Steiner Point?</vt:lpstr>
      <vt:lpstr>Understanding the Primal Definition</vt:lpstr>
      <vt:lpstr>Understanding the Dual Definition</vt:lpstr>
      <vt:lpstr>Why Do The Definitions Agree?</vt:lpstr>
      <vt:lpstr>Steiner Point is a Lipschitz Selector</vt:lpstr>
      <vt:lpstr>Chasing Nested Bodies with Steiner</vt:lpstr>
      <vt:lpstr>Chasing General Convex Bodies and the Work Function</vt:lpstr>
      <vt:lpstr>The Steiner Point of a Convex Function</vt:lpstr>
      <vt:lpstr>Defining the Functional Steiner Point</vt:lpstr>
      <vt:lpstr>Functional Steiner Point is an Online Selector</vt:lpstr>
      <vt:lpstr>1-Competitiveness in 1 Dimension</vt:lpstr>
      <vt:lpstr>Functional Steiner Point is d-Competitive</vt:lpstr>
      <vt:lpstr>Functional Steiner Point via Level Sets</vt:lpstr>
      <vt:lpstr>Chasing Convex Functions Directly</vt:lpstr>
      <vt:lpstr>Other Norms</vt:lpstr>
      <vt:lpstr>Open Questions</vt:lpstr>
      <vt:lpstr>References</vt:lpstr>
      <vt:lpstr>Thank you!</vt:lpstr>
      <vt:lpstr>Bonus: Steiner Point Minimizes Euclidean Lipschitz Constant Among Selectors</vt:lpstr>
      <vt:lpstr>Bonus: Steiner Point Minimizes Euclidean Lipschitz Constant Among Selectors</vt:lpstr>
      <vt:lpstr>Bonus: Steiner Point Minimizes Euclidean Lipschitz Constant Among Selectors</vt:lpstr>
    </vt:vector>
  </TitlesOfParts>
  <Company>Microsoft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Competitively Chasing Convex Bodies</dc:title>
  <dc:creator>Mark Sellke</dc:creator>
  <cp:lastModifiedBy>Microsoft Office User</cp:lastModifiedBy>
  <cp:revision>265</cp:revision>
  <dcterms:created xsi:type="dcterms:W3CDTF">2019-06-18T23:06:32Z</dcterms:created>
  <dcterms:modified xsi:type="dcterms:W3CDTF">2019-09-25T16:50:52Z</dcterms:modified>
</cp:coreProperties>
</file>